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76" r:id="rId6"/>
    <p:sldId id="264" r:id="rId7"/>
    <p:sldId id="260" r:id="rId8"/>
    <p:sldId id="258" r:id="rId9"/>
    <p:sldId id="281" r:id="rId10"/>
    <p:sldId id="270" r:id="rId11"/>
    <p:sldId id="301" r:id="rId12"/>
    <p:sldId id="261" r:id="rId13"/>
    <p:sldId id="297" r:id="rId14"/>
    <p:sldId id="310" r:id="rId15"/>
    <p:sldId id="339" r:id="rId16"/>
    <p:sldId id="306" r:id="rId17"/>
    <p:sldId id="307" r:id="rId18"/>
    <p:sldId id="363" r:id="rId19"/>
    <p:sldId id="362" r:id="rId20"/>
    <p:sldId id="302" r:id="rId21"/>
    <p:sldId id="303" r:id="rId22"/>
    <p:sldId id="315" r:id="rId23"/>
    <p:sldId id="316" r:id="rId24"/>
    <p:sldId id="269" r:id="rId25"/>
    <p:sldId id="298" r:id="rId26"/>
    <p:sldId id="262" r:id="rId27"/>
    <p:sldId id="361" r:id="rId28"/>
    <p:sldId id="263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>
      <p:cViewPr>
        <p:scale>
          <a:sx n="75" d="100"/>
          <a:sy n="75" d="100"/>
        </p:scale>
        <p:origin x="763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BA452-CE0D-45D1-B780-F77C9E3BBE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7746-5315-42E5-8715-B385B7B51A4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稿定设计</a:t>
            </a:r>
            <a:r>
              <a:rPr lang="en-US" altLang="zh-CN"/>
              <a:t>——</a:t>
            </a:r>
            <a:r>
              <a:rPr lang="zh-CN" altLang="en-US"/>
              <a:t>让设计更简单！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702D6-7180-491C-910B-B9B8CEB693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libcity.ai/#/" TargetMode="Externa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hyperlink" Target="https://www.nyc.gov/site/tlc/about/tlc-trip-record-data.pag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GIF"/><Relationship Id="rId1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 flipH="1">
            <a:off x="4553412" y="0"/>
            <a:ext cx="7638588" cy="6858000"/>
          </a:xfrm>
          <a:custGeom>
            <a:avLst/>
            <a:gdLst>
              <a:gd name="connsiteX0" fmla="*/ 7637496 w 7638588"/>
              <a:gd name="connsiteY0" fmla="*/ 0 h 6858000"/>
              <a:gd name="connsiteX1" fmla="*/ 4289241 w 7638588"/>
              <a:gd name="connsiteY1" fmla="*/ 0 h 6858000"/>
              <a:gd name="connsiteX2" fmla="*/ 4289808 w 7638588"/>
              <a:gd name="connsiteY2" fmla="*/ 106143 h 6858000"/>
              <a:gd name="connsiteX3" fmla="*/ 2859604 w 7638588"/>
              <a:gd name="connsiteY3" fmla="*/ 2877336 h 6858000"/>
              <a:gd name="connsiteX4" fmla="*/ 46461 w 7638588"/>
              <a:gd name="connsiteY4" fmla="*/ 3550599 h 6858000"/>
              <a:gd name="connsiteX5" fmla="*/ 0 w 7638588"/>
              <a:gd name="connsiteY5" fmla="*/ 3540594 h 6858000"/>
              <a:gd name="connsiteX6" fmla="*/ 0 w 7638588"/>
              <a:gd name="connsiteY6" fmla="*/ 6858000 h 6858000"/>
              <a:gd name="connsiteX7" fmla="*/ 1852951 w 7638588"/>
              <a:gd name="connsiteY7" fmla="*/ 6858000 h 6858000"/>
              <a:gd name="connsiteX8" fmla="*/ 2052132 w 7638588"/>
              <a:gd name="connsiteY8" fmla="*/ 6821597 h 6858000"/>
              <a:gd name="connsiteX9" fmla="*/ 4880133 w 7638588"/>
              <a:gd name="connsiteY9" fmla="*/ 5549563 h 6858000"/>
              <a:gd name="connsiteX10" fmla="*/ 7638588 w 7638588"/>
              <a:gd name="connsiteY10" fmla="*/ 204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38588" h="6858000">
                <a:moveTo>
                  <a:pt x="7637496" y="0"/>
                </a:moveTo>
                <a:lnTo>
                  <a:pt x="4289241" y="0"/>
                </a:lnTo>
                <a:lnTo>
                  <a:pt x="4289808" y="106143"/>
                </a:lnTo>
                <a:cubicBezTo>
                  <a:pt x="4258093" y="1185438"/>
                  <a:pt x="3742005" y="2210133"/>
                  <a:pt x="2859604" y="2877336"/>
                </a:cubicBezTo>
                <a:cubicBezTo>
                  <a:pt x="2045080" y="3493216"/>
                  <a:pt x="1022525" y="3725779"/>
                  <a:pt x="46461" y="3550599"/>
                </a:cubicBezTo>
                <a:lnTo>
                  <a:pt x="0" y="3540594"/>
                </a:lnTo>
                <a:lnTo>
                  <a:pt x="0" y="6858000"/>
                </a:lnTo>
                <a:lnTo>
                  <a:pt x="1852951" y="6858000"/>
                </a:lnTo>
                <a:lnTo>
                  <a:pt x="2052132" y="6821597"/>
                </a:lnTo>
                <a:cubicBezTo>
                  <a:pt x="3060510" y="6619493"/>
                  <a:pt x="4029183" y="6192986"/>
                  <a:pt x="4880133" y="5549563"/>
                </a:cubicBezTo>
                <a:cubicBezTo>
                  <a:pt x="6582034" y="4262718"/>
                  <a:pt x="7577420" y="2286373"/>
                  <a:pt x="7638588" y="204721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7722201" y="5586251"/>
            <a:ext cx="657670" cy="6576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7837083" y="5747406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59140" y="744609"/>
            <a:ext cx="202519" cy="173884"/>
            <a:chOff x="559140" y="792149"/>
            <a:chExt cx="202519" cy="173884"/>
          </a:xfrm>
        </p:grpSpPr>
        <p:sp>
          <p:nvSpPr>
            <p:cNvPr id="16" name="矩形: 圆角 15"/>
            <p:cNvSpPr/>
            <p:nvPr/>
          </p:nvSpPr>
          <p:spPr>
            <a:xfrm>
              <a:off x="559140" y="792149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559140" y="861091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559140" y="930033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任意多边形: 形状 13"/>
          <p:cNvSpPr/>
          <p:nvPr/>
        </p:nvSpPr>
        <p:spPr>
          <a:xfrm flipH="1">
            <a:off x="0" y="4300620"/>
            <a:ext cx="2642872" cy="2557380"/>
          </a:xfrm>
          <a:custGeom>
            <a:avLst/>
            <a:gdLst>
              <a:gd name="connsiteX0" fmla="*/ 2642872 w 2642872"/>
              <a:gd name="connsiteY0" fmla="*/ 0 h 2557380"/>
              <a:gd name="connsiteX1" fmla="*/ 2515996 w 2642872"/>
              <a:gd name="connsiteY1" fmla="*/ 22658 h 2557380"/>
              <a:gd name="connsiteX2" fmla="*/ 3373 w 2642872"/>
              <a:gd name="connsiteY2" fmla="*/ 2535279 h 2557380"/>
              <a:gd name="connsiteX3" fmla="*/ 0 w 2642872"/>
              <a:gd name="connsiteY3" fmla="*/ 2557380 h 2557380"/>
              <a:gd name="connsiteX4" fmla="*/ 2642872 w 2642872"/>
              <a:gd name="connsiteY4" fmla="*/ 2557380 h 255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872" h="2557380">
                <a:moveTo>
                  <a:pt x="2642872" y="0"/>
                </a:moveTo>
                <a:lnTo>
                  <a:pt x="2515996" y="22658"/>
                </a:lnTo>
                <a:cubicBezTo>
                  <a:pt x="1254805" y="280735"/>
                  <a:pt x="261450" y="1274089"/>
                  <a:pt x="3373" y="2535279"/>
                </a:cubicBezTo>
                <a:lnTo>
                  <a:pt x="0" y="2557380"/>
                </a:lnTo>
                <a:lnTo>
                  <a:pt x="2642872" y="255738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 flipH="1">
            <a:off x="5987426" y="0"/>
            <a:ext cx="6204574" cy="2134216"/>
          </a:xfrm>
          <a:custGeom>
            <a:avLst/>
            <a:gdLst>
              <a:gd name="connsiteX0" fmla="*/ 6204574 w 6204574"/>
              <a:gd name="connsiteY0" fmla="*/ 0 h 2134216"/>
              <a:gd name="connsiteX1" fmla="*/ 0 w 6204574"/>
              <a:gd name="connsiteY1" fmla="*/ 0 h 2134216"/>
              <a:gd name="connsiteX2" fmla="*/ 0 w 6204574"/>
              <a:gd name="connsiteY2" fmla="*/ 933362 h 2134216"/>
              <a:gd name="connsiteX3" fmla="*/ 74331 w 6204574"/>
              <a:gd name="connsiteY3" fmla="*/ 1015147 h 2134216"/>
              <a:gd name="connsiteX4" fmla="*/ 2776003 w 6204574"/>
              <a:gd name="connsiteY4" fmla="*/ 2134216 h 2134216"/>
              <a:gd name="connsiteX5" fmla="*/ 6135601 w 6204574"/>
              <a:gd name="connsiteY5" fmla="*/ 134668 h 213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04574" h="2134216">
                <a:moveTo>
                  <a:pt x="6204574" y="0"/>
                </a:moveTo>
                <a:lnTo>
                  <a:pt x="0" y="0"/>
                </a:lnTo>
                <a:lnTo>
                  <a:pt x="0" y="933362"/>
                </a:lnTo>
                <a:lnTo>
                  <a:pt x="74331" y="1015147"/>
                </a:lnTo>
                <a:cubicBezTo>
                  <a:pt x="765749" y="1706565"/>
                  <a:pt x="1720934" y="2134216"/>
                  <a:pt x="2776003" y="2134216"/>
                </a:cubicBezTo>
                <a:cubicBezTo>
                  <a:pt x="4226722" y="2134216"/>
                  <a:pt x="5488600" y="1325689"/>
                  <a:pt x="6135601" y="134668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/>
        </p:nvSpPr>
        <p:spPr>
          <a:xfrm flipH="1">
            <a:off x="8589880" y="1"/>
            <a:ext cx="3602120" cy="5310735"/>
          </a:xfrm>
          <a:custGeom>
            <a:avLst/>
            <a:gdLst>
              <a:gd name="connsiteX0" fmla="*/ 3297322 w 3602120"/>
              <a:gd name="connsiteY0" fmla="*/ 0 h 5310735"/>
              <a:gd name="connsiteX1" fmla="*/ 0 w 3602120"/>
              <a:gd name="connsiteY1" fmla="*/ 0 h 5310735"/>
              <a:gd name="connsiteX2" fmla="*/ 0 w 3602120"/>
              <a:gd name="connsiteY2" fmla="*/ 5310735 h 5310735"/>
              <a:gd name="connsiteX3" fmla="*/ 172028 w 3602120"/>
              <a:gd name="connsiteY3" fmla="*/ 5297654 h 5310735"/>
              <a:gd name="connsiteX4" fmla="*/ 3602120 w 3602120"/>
              <a:gd name="connsiteY4" fmla="*/ 1496640 h 5310735"/>
              <a:gd name="connsiteX5" fmla="*/ 3301867 w 3602120"/>
              <a:gd name="connsiteY5" fmla="*/ 9436 h 531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2120" h="5310735">
                <a:moveTo>
                  <a:pt x="3297322" y="0"/>
                </a:moveTo>
                <a:lnTo>
                  <a:pt x="0" y="0"/>
                </a:lnTo>
                <a:lnTo>
                  <a:pt x="0" y="5310735"/>
                </a:lnTo>
                <a:lnTo>
                  <a:pt x="172028" y="5297654"/>
                </a:lnTo>
                <a:cubicBezTo>
                  <a:pt x="2098659" y="5101994"/>
                  <a:pt x="3602120" y="3474893"/>
                  <a:pt x="3602120" y="1496640"/>
                </a:cubicBezTo>
                <a:cubicBezTo>
                  <a:pt x="3602120" y="969106"/>
                  <a:pt x="3495207" y="466543"/>
                  <a:pt x="3301867" y="9436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H="1">
            <a:off x="8316070" y="0"/>
            <a:ext cx="3875931" cy="3202830"/>
          </a:xfrm>
          <a:custGeom>
            <a:avLst/>
            <a:gdLst>
              <a:gd name="connsiteX0" fmla="*/ 3875931 w 3875931"/>
              <a:gd name="connsiteY0" fmla="*/ 0 h 3202830"/>
              <a:gd name="connsiteX1" fmla="*/ 0 w 3875931"/>
              <a:gd name="connsiteY1" fmla="*/ 0 h 3202830"/>
              <a:gd name="connsiteX2" fmla="*/ 0 w 3875931"/>
              <a:gd name="connsiteY2" fmla="*/ 3131386 h 3202830"/>
              <a:gd name="connsiteX3" fmla="*/ 27618 w 3875931"/>
              <a:gd name="connsiteY3" fmla="*/ 3137760 h 3202830"/>
              <a:gd name="connsiteX4" fmla="*/ 673100 w 3875931"/>
              <a:gd name="connsiteY4" fmla="*/ 3202830 h 3202830"/>
              <a:gd name="connsiteX5" fmla="*/ 3875931 w 3875931"/>
              <a:gd name="connsiteY5" fmla="*/ 0 h 32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5931" h="3202830">
                <a:moveTo>
                  <a:pt x="3875931" y="0"/>
                </a:moveTo>
                <a:lnTo>
                  <a:pt x="0" y="0"/>
                </a:lnTo>
                <a:lnTo>
                  <a:pt x="0" y="3131386"/>
                </a:lnTo>
                <a:lnTo>
                  <a:pt x="27618" y="3137760"/>
                </a:lnTo>
                <a:cubicBezTo>
                  <a:pt x="236114" y="3180425"/>
                  <a:pt x="451991" y="3202830"/>
                  <a:pt x="673100" y="3202830"/>
                </a:cubicBezTo>
                <a:cubicBezTo>
                  <a:pt x="2441975" y="3202830"/>
                  <a:pt x="3875931" y="1768874"/>
                  <a:pt x="38759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59192" y="2307974"/>
            <a:ext cx="7963204" cy="184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66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600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OD</a:t>
            </a:r>
            <a:r>
              <a:rPr lang="zh-CN" altLang="en-US" sz="600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00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Matrix: </a:t>
            </a:r>
            <a:endParaRPr lang="en-US" altLang="zh-CN" sz="6000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NYC Taxi Trip Analysis</a:t>
            </a:r>
            <a:endParaRPr lang="zh-CN" altLang="en-US" sz="600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662782" y="5084725"/>
            <a:ext cx="1513682" cy="3405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73709" y="5147352"/>
            <a:ext cx="1291829" cy="215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7200">
                <a:solidFill>
                  <a:schemeClr val="lt1"/>
                </a:solidFill>
                <a:latin typeface="阿里巴巴普惠体 2.0 105 Heavy" panose="00020600040101010101" pitchFamily="18" charset="-122"/>
                <a:ea typeface="阿里巴巴普惠体 2.0 105 Heavy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OPPOSans L" panose="00020600040101010101" pitchFamily="18" charset="-122"/>
              </a:rPr>
              <a:t>2024/06/03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OPPOSans L" panose="00020600040101010101" pitchFamily="18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2285207" y="5084725"/>
            <a:ext cx="3149524" cy="3405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60627" y="5039726"/>
            <a:ext cx="2598821" cy="43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7200">
                <a:solidFill>
                  <a:schemeClr val="lt1"/>
                </a:solidFill>
                <a:latin typeface="阿里巴巴普惠体 2.0 105 Heavy" panose="00020600040101010101" pitchFamily="18" charset="-122"/>
                <a:ea typeface="阿里巴巴普惠体 2.0 105 Heavy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OPPOSans L" panose="00020600040101010101" pitchFamily="18" charset="-122"/>
              </a:rPr>
              <a:t>龚覃若萱 李元哲 张弛 胡嘉维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OPPOSans L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 flipH="1" flipV="1">
            <a:off x="7142308" y="1557572"/>
            <a:ext cx="5049693" cy="5300428"/>
          </a:xfrm>
          <a:custGeom>
            <a:avLst/>
            <a:gdLst>
              <a:gd name="connsiteX0" fmla="*/ 0 w 5049693"/>
              <a:gd name="connsiteY0" fmla="*/ 5300428 h 5300428"/>
              <a:gd name="connsiteX1" fmla="*/ 0 w 5049693"/>
              <a:gd name="connsiteY1" fmla="*/ 1720362 h 5300428"/>
              <a:gd name="connsiteX2" fmla="*/ 212789 w 5049693"/>
              <a:gd name="connsiteY2" fmla="*/ 1592143 h 5300428"/>
              <a:gd name="connsiteX3" fmla="*/ 420607 w 5049693"/>
              <a:gd name="connsiteY3" fmla="*/ 1446173 h 5300428"/>
              <a:gd name="connsiteX4" fmla="*/ 1508965 w 5049693"/>
              <a:gd name="connsiteY4" fmla="*/ 104717 h 5300428"/>
              <a:gd name="connsiteX5" fmla="*/ 1553942 w 5049693"/>
              <a:gd name="connsiteY5" fmla="*/ 0 h 5300428"/>
              <a:gd name="connsiteX6" fmla="*/ 5049693 w 5049693"/>
              <a:gd name="connsiteY6" fmla="*/ 0 h 5300428"/>
              <a:gd name="connsiteX7" fmla="*/ 5010789 w 5049693"/>
              <a:gd name="connsiteY7" fmla="*/ 190699 h 5300428"/>
              <a:gd name="connsiteX8" fmla="*/ 2441136 w 5049693"/>
              <a:gd name="connsiteY8" fmla="*/ 4118400 h 5300428"/>
              <a:gd name="connsiteX9" fmla="*/ 75437 w 5049693"/>
              <a:gd name="connsiteY9" fmla="*/ 5281248 h 530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9693" h="5300428">
                <a:moveTo>
                  <a:pt x="0" y="5300428"/>
                </a:moveTo>
                <a:lnTo>
                  <a:pt x="0" y="1720362"/>
                </a:lnTo>
                <a:lnTo>
                  <a:pt x="212789" y="1592143"/>
                </a:lnTo>
                <a:cubicBezTo>
                  <a:pt x="283408" y="1546158"/>
                  <a:pt x="352730" y="1497497"/>
                  <a:pt x="420607" y="1446173"/>
                </a:cubicBezTo>
                <a:cubicBezTo>
                  <a:pt x="895746" y="1086910"/>
                  <a:pt x="1264676" y="623995"/>
                  <a:pt x="1508965" y="104717"/>
                </a:cubicBezTo>
                <a:lnTo>
                  <a:pt x="1553942" y="0"/>
                </a:lnTo>
                <a:lnTo>
                  <a:pt x="5049693" y="0"/>
                </a:lnTo>
                <a:lnTo>
                  <a:pt x="5010789" y="190699"/>
                </a:lnTo>
                <a:cubicBezTo>
                  <a:pt x="4641389" y="1730651"/>
                  <a:pt x="3750290" y="3128519"/>
                  <a:pt x="2441136" y="4118400"/>
                </a:cubicBezTo>
                <a:cubicBezTo>
                  <a:pt x="1721101" y="4662834"/>
                  <a:pt x="916780" y="5051962"/>
                  <a:pt x="75437" y="5281248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2008487"/>
            <a:ext cx="1420513" cy="2841026"/>
          </a:xfrm>
          <a:custGeom>
            <a:avLst/>
            <a:gdLst>
              <a:gd name="connsiteX0" fmla="*/ 1420513 w 1420513"/>
              <a:gd name="connsiteY0" fmla="*/ 0 h 2841026"/>
              <a:gd name="connsiteX1" fmla="*/ 1275274 w 1420513"/>
              <a:gd name="connsiteY1" fmla="*/ 7334 h 2841026"/>
              <a:gd name="connsiteX2" fmla="*/ 0 w 1420513"/>
              <a:gd name="connsiteY2" fmla="*/ 1420513 h 2841026"/>
              <a:gd name="connsiteX3" fmla="*/ 1275274 w 1420513"/>
              <a:gd name="connsiteY3" fmla="*/ 2833692 h 2841026"/>
              <a:gd name="connsiteX4" fmla="*/ 1420513 w 1420513"/>
              <a:gd name="connsiteY4" fmla="*/ 2841026 h 28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513" h="2841026">
                <a:moveTo>
                  <a:pt x="1420513" y="0"/>
                </a:moveTo>
                <a:lnTo>
                  <a:pt x="1275274" y="7334"/>
                </a:lnTo>
                <a:cubicBezTo>
                  <a:pt x="558972" y="80079"/>
                  <a:pt x="0" y="685018"/>
                  <a:pt x="0" y="1420513"/>
                </a:cubicBezTo>
                <a:cubicBezTo>
                  <a:pt x="0" y="2156008"/>
                  <a:pt x="558972" y="2760948"/>
                  <a:pt x="1275274" y="2833692"/>
                </a:cubicBezTo>
                <a:lnTo>
                  <a:pt x="1420513" y="28410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9140" y="744609"/>
            <a:ext cx="202519" cy="173884"/>
            <a:chOff x="559140" y="792149"/>
            <a:chExt cx="202519" cy="173884"/>
          </a:xfrm>
        </p:grpSpPr>
        <p:sp>
          <p:nvSpPr>
            <p:cNvPr id="11" name="矩形: 圆角 10"/>
            <p:cNvSpPr/>
            <p:nvPr/>
          </p:nvSpPr>
          <p:spPr>
            <a:xfrm>
              <a:off x="559140" y="792149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559140" y="861091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559140" y="930033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727472" y="2337912"/>
            <a:ext cx="5564845" cy="1135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solidFill>
                  <a:schemeClr val="accent1"/>
                </a:solidFill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7200" dirty="0">
                <a:latin typeface="+mj-lt"/>
                <a:ea typeface="+mj-ea"/>
              </a:rPr>
              <a:t>Part three</a:t>
            </a:r>
            <a:endParaRPr lang="zh-CN" altLang="en-US" sz="7200" dirty="0">
              <a:latin typeface="+mj-lt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2367" y="3384551"/>
            <a:ext cx="7014753" cy="1135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66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738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Analysis</a:t>
            </a:r>
            <a:endParaRPr lang="en-US" altLang="zh-CN" sz="738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466582" y="3235653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375138"/>
            <a:ext cx="6100662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Temporal Analysis 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31" name="矩形 30"/>
          <p:cNvSpPr/>
          <p:nvPr/>
        </p:nvSpPr>
        <p:spPr>
          <a:xfrm flipH="1">
            <a:off x="731414" y="5248748"/>
            <a:ext cx="5294179" cy="89955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285750" indent="-285750">
              <a:lnSpc>
                <a:spcPct val="130000"/>
              </a:lnSpc>
              <a:buChar char="•"/>
            </a:pPr>
            <a:r>
              <a:rPr lang="en-US" altLang="zh-CN" sz="1600" dirty="0">
                <a:cs typeface="OPPOSans L" panose="00020600040101010101" pitchFamily="18" charset="-122"/>
              </a:rPr>
              <a:t>Over the six months, the total number of orders per day fluctuates, with notably fewer orders on Thanksgiving (November 23rd) and Christmas (December 25th).</a:t>
            </a:r>
            <a:endParaRPr lang="zh-CN" altLang="en-US" sz="1600" dirty="0">
              <a:cs typeface="OPPOSans L" panose="00020600040101010101" pitchFamily="18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56449" y="1360030"/>
            <a:ext cx="2440743" cy="615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Within-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ay Variation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OPPOSans B" panose="00020600040101010101" pitchFamily="18" charset="-122"/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6256449" y="5248748"/>
            <a:ext cx="4094260" cy="558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285750" indent="-285750">
              <a:lnSpc>
                <a:spcPct val="130000"/>
              </a:lnSpc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panose="00020600040101010101" pitchFamily="18" charset="-122"/>
              </a:rPr>
              <a:t>The order volume follows a 24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panose="00020600040101010101" pitchFamily="18" charset="-122"/>
              </a:rPr>
              <a:t>-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panose="00020600040101010101" pitchFamily="18" charset="-122"/>
              </a:rPr>
              <a:t>hour cycle.</a:t>
            </a:r>
            <a:endParaRPr lang="zh-CN" altLang="en-US" sz="1600" dirty="0">
              <a:cs typeface="OPPOSans L" panose="00020600040101010101" pitchFamily="18" charset="-122"/>
            </a:endParaRPr>
          </a:p>
        </p:txBody>
      </p:sp>
      <p:pic>
        <p:nvPicPr>
          <p:cNvPr id="37" name="图片 36" descr="upload_post_object_v2_37888273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73" y="2010825"/>
            <a:ext cx="5068838" cy="3084078"/>
          </a:xfrm>
          <a:prstGeom prst="rect">
            <a:avLst/>
          </a:prstGeom>
        </p:spPr>
      </p:pic>
      <p:pic>
        <p:nvPicPr>
          <p:cNvPr id="39" name="图片 38" descr="upload_post_object_v2_2895282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90" y="1966961"/>
            <a:ext cx="4142169" cy="3171807"/>
          </a:xfrm>
          <a:prstGeom prst="rect">
            <a:avLst/>
          </a:prstGeom>
        </p:spPr>
      </p:pic>
      <p:sp>
        <p:nvSpPr>
          <p:cNvPr id="40" name="矩形 39"/>
          <p:cNvSpPr/>
          <p:nvPr userDrawn="1"/>
        </p:nvSpPr>
        <p:spPr>
          <a:xfrm>
            <a:off x="2135509" y="3602621"/>
            <a:ext cx="168983" cy="168983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2699048" y="3926768"/>
            <a:ext cx="168983" cy="168983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31414" y="1360030"/>
            <a:ext cx="3018101" cy="3336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Day-to-day Variation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OPPOSans B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23446" y="330790"/>
            <a:ext cx="8162892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cs typeface="阿里巴巴普惠体 2.0 105 Heavy" charset="0"/>
              </a:rPr>
              <a:t>Network</a:t>
            </a:r>
            <a:r>
              <a:rPr lang="zh-CN" altLang="en-US" sz="3200" dirty="0">
                <a:solidFill>
                  <a:schemeClr val="accent1"/>
                </a:solidFill>
                <a:cs typeface="阿里巴巴普惠体 2.0 105 Heavy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cs typeface="阿里巴巴普惠体 2.0 105 Heavy" charset="0"/>
              </a:rPr>
              <a:t>Analysis </a:t>
            </a:r>
            <a:r>
              <a:rPr lang="zh-CN" altLang="en-US" sz="3200" dirty="0">
                <a:solidFill>
                  <a:schemeClr val="accent1"/>
                </a:solidFill>
                <a:cs typeface="阿里巴巴普惠体 2.0 105 Heavy" charset="0"/>
              </a:rPr>
              <a:t>--- </a:t>
            </a:r>
            <a:r>
              <a:rPr lang="en-US" altLang="zh-CN" sz="3200" dirty="0">
                <a:solidFill>
                  <a:schemeClr val="accent1"/>
                </a:solidFill>
                <a:cs typeface="阿里巴巴普惠体 2.0 105 Heavy" charset="0"/>
              </a:rPr>
              <a:t>Network </a:t>
            </a:r>
            <a:r>
              <a:rPr lang="en-US" altLang="zh-CN" sz="3200" dirty="0">
                <a:solidFill>
                  <a:schemeClr val="accent1"/>
                </a:solidFill>
                <a:latin typeface="字由文艺黑" charset="0"/>
                <a:ea typeface="字由文艺黑" charset="0"/>
                <a:cs typeface="阿里巴巴普惠体 2.0 105 Heavy" charset="0"/>
              </a:rPr>
              <a:t>partition</a:t>
            </a:r>
          </a:p>
        </p:txBody>
      </p:sp>
      <p:pic>
        <p:nvPicPr>
          <p:cNvPr id="10" name="图片 9" descr="upload_post_object_v2_26865193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8980" y="2527946"/>
            <a:ext cx="5799250" cy="2809012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5223682" y="5419844"/>
            <a:ext cx="6348493" cy="67531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>
              <a:buChar char="•"/>
            </a:pPr>
            <a:r>
              <a:rPr lang="en-US" altLang="zh-CN"/>
              <a:t>The number of orders is highest in the afternoon and there are fewer orders at night. 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142747" y="2527975"/>
          <a:ext cx="3620770" cy="3418205"/>
        </p:xfrm>
        <a:graphic>
          <a:graphicData uri="http://schemas.openxmlformats.org/drawingml/2006/table">
            <a:tbl>
              <a:tblPr/>
              <a:tblGrid>
                <a:gridCol w="1998980"/>
                <a:gridCol w="1621790"/>
              </a:tblGrid>
              <a:tr h="459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" charset="0"/>
                        </a:rPr>
                        <a:t>TimeSegment</a:t>
                      </a:r>
                      <a:endParaRPr lang="zh-CN" altLang="en-US" sz="1800"/>
                    </a:p>
                  </a:txBody>
                  <a:tcPr marL="46736" marR="46736" marT="46736" marB="46736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" charset="0"/>
                        </a:rPr>
                        <a:t>TimeRange</a:t>
                      </a:r>
                      <a:endParaRPr lang="zh-CN" altLang="en-US" sz="1800"/>
                    </a:p>
                  </a:txBody>
                  <a:tcPr marL="46736" marR="46736" marT="46736" marB="46736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64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EarlyMorning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00:00-06:00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64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MorningRushHour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06:00-10:00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Mid-MorningtoNoon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10:00-12:00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Afternoon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12:00-16:00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EveningRushHour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16:00-19:00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64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Evening/Night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</a:rPr>
                        <a:t>19:00-24:00</a:t>
                      </a:r>
                      <a:endParaRPr lang="zh-CN" altLang="en-US" sz="1800"/>
                    </a:p>
                  </a:txBody>
                  <a:tcPr marL="46736" marR="46736" marT="46736" marB="46736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 userDrawn="1"/>
        </p:nvSpPr>
        <p:spPr>
          <a:xfrm>
            <a:off x="627425" y="1410459"/>
            <a:ext cx="10390414" cy="1005352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>
              <a:buChar char="•"/>
            </a:pPr>
            <a:r>
              <a:rPr lang="en-US" altLang="zh-CN"/>
              <a:t>total/NYCTAXI_OD_Total: For each od pair, flow is averaged, meaning the average flows per hour.</a:t>
            </a:r>
            <a:endParaRPr lang="en-US" altLang="zh-CN"/>
          </a:p>
          <a:p>
            <a:pPr marL="285750" indent="-285750">
              <a:buChar char="•"/>
            </a:pPr>
            <a:r>
              <a:rPr lang="zh-CN" altLang="en-US"/>
              <a:t>timeperiod/NYCTAXI_OD_xxx</a:t>
            </a:r>
            <a:r>
              <a:rPr lang="en-US" altLang="zh-CN"/>
              <a:t>: For each time period, taking average of flows of each od pair.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96123" y="350550"/>
            <a:ext cx="8485978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Network Analysis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--- </a:t>
            </a:r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Degree Correlation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36" name="图片 35" descr="upload_post_object_v2_2296404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565763" y="1725360"/>
            <a:ext cx="2167737" cy="1561352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8430806" y="1647349"/>
            <a:ext cx="3142768" cy="4705364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>
              <a:buChar char="•"/>
            </a:pPr>
            <a:r>
              <a:rPr lang="en-US" altLang="zh-CN" sz="2000"/>
              <a:t>Degree Correlation: does large hubs tend to link to each other?</a:t>
            </a:r>
            <a:endParaRPr lang="en-US" altLang="zh-CN" sz="2000"/>
          </a:p>
          <a:p>
            <a:pPr marL="342900" indent="-342900">
              <a:buChar char="•"/>
            </a:pPr>
            <a:endParaRPr lang="zh-CN" altLang="en-US" sz="2000"/>
          </a:p>
          <a:p>
            <a:pPr marL="342900" indent="-342900">
              <a:buChar char="•"/>
            </a:pPr>
            <a:r>
              <a:rPr lang="en-US" altLang="zh-CN" sz="2000"/>
              <a:t>Assortative: large hubs link to large hubs.</a:t>
            </a:r>
            <a:endParaRPr lang="en-US" altLang="zh-CN" sz="2000"/>
          </a:p>
          <a:p>
            <a:pPr marL="342900" indent="-342900">
              <a:buChar char="•"/>
            </a:pPr>
            <a:endParaRPr lang="en-US" altLang="zh-CN" sz="2000">
              <a:solidFill>
                <a:srgbClr val="000000"/>
              </a:solidFill>
            </a:endParaRPr>
          </a:p>
          <a:p>
            <a:pPr marL="342900" indent="-342900">
              <a:buChar char="•"/>
            </a:pPr>
            <a:r>
              <a:rPr lang="en-US" altLang="zh-CN" sz="2000">
                <a:solidFill>
                  <a:srgbClr val="000000"/>
                </a:solidFill>
              </a:rPr>
              <a:t>Neutral: no explicit tendency.</a:t>
            </a:r>
            <a:endParaRPr lang="en-US" altLang="zh-CN" sz="2000">
              <a:solidFill>
                <a:srgbClr val="000000"/>
              </a:solidFill>
            </a:endParaRPr>
          </a:p>
          <a:p>
            <a:pPr marL="342900" indent="-342900">
              <a:buChar char="•"/>
            </a:pPr>
            <a:endParaRPr lang="en-US" altLang="zh-CN" sz="2000">
              <a:solidFill>
                <a:srgbClr val="000000"/>
              </a:solidFill>
            </a:endParaRPr>
          </a:p>
          <a:p>
            <a:pPr marL="342900" indent="-342900">
              <a:buChar char="•"/>
            </a:pPr>
            <a:r>
              <a:rPr lang="en-US" altLang="zh-CN" sz="2000">
                <a:solidFill>
                  <a:srgbClr val="000000"/>
                </a:solidFill>
              </a:rPr>
              <a:t>Disassortative: large hubs link to small nodes.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12" name="图片 11" descr="upload_post_object_v2_21287247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24957" y="1714317"/>
            <a:ext cx="2188859" cy="1771736"/>
          </a:xfrm>
          <a:prstGeom prst="rect">
            <a:avLst/>
          </a:prstGeom>
        </p:spPr>
      </p:pic>
      <p:pic>
        <p:nvPicPr>
          <p:cNvPr id="13" name="图片 12" descr="upload_post_object_v2_11122555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55" y="3746221"/>
            <a:ext cx="2219577" cy="1919825"/>
          </a:xfrm>
          <a:prstGeom prst="rect">
            <a:avLst/>
          </a:prstGeom>
        </p:spPr>
      </p:pic>
      <p:pic>
        <p:nvPicPr>
          <p:cNvPr id="14" name="图片 13" descr="upload_post_object_v2_6487036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01591" y="1786927"/>
            <a:ext cx="2427681" cy="1698161"/>
          </a:xfrm>
          <a:prstGeom prst="rect">
            <a:avLst/>
          </a:prstGeom>
        </p:spPr>
      </p:pic>
      <p:pic>
        <p:nvPicPr>
          <p:cNvPr id="16" name="图片 15" descr="upload_post_object_v2_34799536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20" y="3730406"/>
            <a:ext cx="2173012" cy="1935590"/>
          </a:xfrm>
          <a:prstGeom prst="rect">
            <a:avLst/>
          </a:prstGeom>
        </p:spPr>
      </p:pic>
      <p:pic>
        <p:nvPicPr>
          <p:cNvPr id="2" name="图片 1" descr="upload_post_object_v2_33632659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68" y="3802007"/>
            <a:ext cx="2061453" cy="1864039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877334" y="5983197"/>
            <a:ext cx="13131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/>
              <a:t>Assortative</a:t>
            </a:r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3559599" y="5983227"/>
            <a:ext cx="9194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/>
              <a:t>Neutral</a:t>
            </a:r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625491" y="5983227"/>
            <a:ext cx="16179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/>
              <a:t>Disassortative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375138"/>
            <a:ext cx="6100662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Degree Correlation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9" name="图片 8" descr="upload_post_object_v2_31923646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51" y="0"/>
            <a:ext cx="11753850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731865" y="1562804"/>
            <a:ext cx="6728222" cy="2254366"/>
          </a:xfrm>
          <a:prstGeom prst="rect">
            <a:avLst/>
          </a:prstGeom>
        </p:spPr>
        <p:txBody>
          <a:bodyPr wrap="square" rtlCol="0">
            <a:noAutofit/>
          </a:bodyPr>
          <a:p>
            <a:pPr algn="ctr"/>
            <a:r>
              <a:rPr lang="en-US" altLang="zh-CN" sz="2400"/>
              <a:t>Assortative: large hubs link to large hubs.</a:t>
            </a:r>
            <a:endParaRPr lang="en-US" altLang="zh-CN" sz="2400"/>
          </a:p>
          <a:p>
            <a:pPr algn="ctr"/>
            <a:endParaRPr lang="en-US" altLang="zh-CN" sz="2400">
              <a:solidFill>
                <a:srgbClr val="000000"/>
              </a:solidFill>
            </a:endParaRPr>
          </a:p>
          <a:p>
            <a:pPr algn="ctr"/>
            <a:r>
              <a:rPr lang="en-US" altLang="zh-CN" sz="2400">
                <a:solidFill>
                  <a:srgbClr val="000000"/>
                </a:solidFill>
                <a:highlight>
                  <a:srgbClr val="FFFF00"/>
                </a:highlight>
              </a:rPr>
              <a:t>Neutral: no explicit tendency.</a:t>
            </a:r>
            <a:endParaRPr lang="en-US" altLang="zh-CN" sz="24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algn="ctr"/>
            <a:endParaRPr lang="en-US" altLang="zh-CN" sz="24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algn="ctr"/>
            <a:r>
              <a:rPr lang="en-US" altLang="zh-CN" sz="2400">
                <a:solidFill>
                  <a:srgbClr val="000000"/>
                </a:solidFill>
              </a:rPr>
              <a:t>Disassortative: large hubs link to small nodes.</a:t>
            </a: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4" name="下箭头 3"/>
          <p:cNvSpPr/>
          <p:nvPr userDrawn="1"/>
        </p:nvSpPr>
        <p:spPr>
          <a:xfrm>
            <a:off x="5784780" y="3817181"/>
            <a:ext cx="622393" cy="1053280"/>
          </a:xfrm>
          <a:prstGeom prst="down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379514" y="5025670"/>
            <a:ext cx="9432925" cy="1198880"/>
          </a:xfrm>
          <a:prstGeom prst="rect">
            <a:avLst/>
          </a:prstGeom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400"/>
              <a:t>Not assortative: should not ignore the flow between hubs and fringes</a:t>
            </a:r>
            <a:endParaRPr lang="en-US" altLang="zh-CN" sz="2400"/>
          </a:p>
          <a:p>
            <a:pPr algn="ctr">
              <a:lnSpc>
                <a:spcPct val="150000"/>
              </a:lnSpc>
            </a:pPr>
            <a:r>
              <a:rPr lang="en-US" altLang="zh-CN" sz="2400"/>
              <a:t>Should not ignore the radial pattern.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996123" y="350550"/>
            <a:ext cx="8485978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Network Analysis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--- </a:t>
            </a:r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Degree Correlation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 userDrawn="1"/>
        </p:nvSpPr>
        <p:spPr>
          <a:xfrm>
            <a:off x="220268" y="2579219"/>
            <a:ext cx="2367651" cy="1699610"/>
          </a:xfrm>
          <a:prstGeom prst="rect">
            <a:avLst/>
          </a:prstGeom>
        </p:spPr>
        <p:txBody>
          <a:bodyPr wrap="square" rtlCol="0">
            <a:noAutofit/>
          </a:bodyPr>
          <a:p>
            <a:pPr algn="ctr"/>
            <a:r>
              <a:rPr lang="en-US" altLang="zh-CN" sz="2400"/>
              <a:t>Two types of distance: geographic and semantic.</a:t>
            </a:r>
            <a:endParaRPr lang="zh-CN" altLang="en-US" sz="2400"/>
          </a:p>
        </p:txBody>
      </p:sp>
      <p:pic>
        <p:nvPicPr>
          <p:cNvPr id="12" name="图片 11" descr="upload_post_object_v2_563773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6071" y="385704"/>
            <a:ext cx="9395881" cy="6086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96123" y="350550"/>
            <a:ext cx="8485978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Network Analysis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--- </a:t>
            </a:r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Community Detection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" name="图片 1" descr="upload_post_object_v2_857576298"/>
          <p:cNvPicPr>
            <a:picLocks noChangeAspect="1"/>
          </p:cNvPicPr>
          <p:nvPr/>
        </p:nvPicPr>
        <p:blipFill>
          <a:blip r:embed="rId1"/>
          <a:srcRect l="18906" r="20134"/>
          <a:stretch>
            <a:fillRect/>
          </a:stretch>
        </p:blipFill>
        <p:spPr>
          <a:xfrm>
            <a:off x="1717357" y="1564821"/>
            <a:ext cx="4300551" cy="3959679"/>
          </a:xfrm>
          <a:prstGeom prst="rect">
            <a:avLst/>
          </a:prstGeom>
        </p:spPr>
      </p:pic>
      <p:pic>
        <p:nvPicPr>
          <p:cNvPr id="8" name="图片 7" descr="upload_post_object_v2_2473923981"/>
          <p:cNvPicPr>
            <a:picLocks noChangeAspect="1"/>
          </p:cNvPicPr>
          <p:nvPr/>
        </p:nvPicPr>
        <p:blipFill>
          <a:blip r:embed="rId2"/>
          <a:srcRect r="265" b="24206"/>
          <a:stretch>
            <a:fillRect/>
          </a:stretch>
        </p:blipFill>
        <p:spPr>
          <a:xfrm>
            <a:off x="6320246" y="1564821"/>
            <a:ext cx="3929532" cy="3959679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885315" y="5755821"/>
            <a:ext cx="41325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en-US" altLang="zh-CN"/>
              <a:t>Partition detected by Louvain algorithm</a:t>
            </a:r>
            <a:endParaRPr lang="en-US" altLang="zh-CN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20246" y="5755821"/>
            <a:ext cx="39928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/>
              <a:t>Real partition of Administrative district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 flipH="1" flipV="1">
            <a:off x="7142308" y="1557572"/>
            <a:ext cx="5049693" cy="5300428"/>
          </a:xfrm>
          <a:custGeom>
            <a:avLst/>
            <a:gdLst>
              <a:gd name="connsiteX0" fmla="*/ 0 w 5049693"/>
              <a:gd name="connsiteY0" fmla="*/ 5300428 h 5300428"/>
              <a:gd name="connsiteX1" fmla="*/ 0 w 5049693"/>
              <a:gd name="connsiteY1" fmla="*/ 1720362 h 5300428"/>
              <a:gd name="connsiteX2" fmla="*/ 212789 w 5049693"/>
              <a:gd name="connsiteY2" fmla="*/ 1592143 h 5300428"/>
              <a:gd name="connsiteX3" fmla="*/ 420607 w 5049693"/>
              <a:gd name="connsiteY3" fmla="*/ 1446173 h 5300428"/>
              <a:gd name="connsiteX4" fmla="*/ 1508965 w 5049693"/>
              <a:gd name="connsiteY4" fmla="*/ 104717 h 5300428"/>
              <a:gd name="connsiteX5" fmla="*/ 1553942 w 5049693"/>
              <a:gd name="connsiteY5" fmla="*/ 0 h 5300428"/>
              <a:gd name="connsiteX6" fmla="*/ 5049693 w 5049693"/>
              <a:gd name="connsiteY6" fmla="*/ 0 h 5300428"/>
              <a:gd name="connsiteX7" fmla="*/ 5010789 w 5049693"/>
              <a:gd name="connsiteY7" fmla="*/ 190699 h 5300428"/>
              <a:gd name="connsiteX8" fmla="*/ 2441136 w 5049693"/>
              <a:gd name="connsiteY8" fmla="*/ 4118400 h 5300428"/>
              <a:gd name="connsiteX9" fmla="*/ 75437 w 5049693"/>
              <a:gd name="connsiteY9" fmla="*/ 5281248 h 530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9693" h="5300428">
                <a:moveTo>
                  <a:pt x="0" y="5300428"/>
                </a:moveTo>
                <a:lnTo>
                  <a:pt x="0" y="1720362"/>
                </a:lnTo>
                <a:lnTo>
                  <a:pt x="212789" y="1592143"/>
                </a:lnTo>
                <a:cubicBezTo>
                  <a:pt x="283408" y="1546158"/>
                  <a:pt x="352730" y="1497497"/>
                  <a:pt x="420607" y="1446173"/>
                </a:cubicBezTo>
                <a:cubicBezTo>
                  <a:pt x="895746" y="1086910"/>
                  <a:pt x="1264676" y="623995"/>
                  <a:pt x="1508965" y="104717"/>
                </a:cubicBezTo>
                <a:lnTo>
                  <a:pt x="1553942" y="0"/>
                </a:lnTo>
                <a:lnTo>
                  <a:pt x="5049693" y="0"/>
                </a:lnTo>
                <a:lnTo>
                  <a:pt x="5010789" y="190699"/>
                </a:lnTo>
                <a:cubicBezTo>
                  <a:pt x="4641389" y="1730651"/>
                  <a:pt x="3750290" y="3128519"/>
                  <a:pt x="2441136" y="4118400"/>
                </a:cubicBezTo>
                <a:cubicBezTo>
                  <a:pt x="1721101" y="4662834"/>
                  <a:pt x="916780" y="5051962"/>
                  <a:pt x="75437" y="5281248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2008487"/>
            <a:ext cx="1420513" cy="2841026"/>
          </a:xfrm>
          <a:custGeom>
            <a:avLst/>
            <a:gdLst>
              <a:gd name="connsiteX0" fmla="*/ 1420513 w 1420513"/>
              <a:gd name="connsiteY0" fmla="*/ 0 h 2841026"/>
              <a:gd name="connsiteX1" fmla="*/ 1275274 w 1420513"/>
              <a:gd name="connsiteY1" fmla="*/ 7334 h 2841026"/>
              <a:gd name="connsiteX2" fmla="*/ 0 w 1420513"/>
              <a:gd name="connsiteY2" fmla="*/ 1420513 h 2841026"/>
              <a:gd name="connsiteX3" fmla="*/ 1275274 w 1420513"/>
              <a:gd name="connsiteY3" fmla="*/ 2833692 h 2841026"/>
              <a:gd name="connsiteX4" fmla="*/ 1420513 w 1420513"/>
              <a:gd name="connsiteY4" fmla="*/ 2841026 h 28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513" h="2841026">
                <a:moveTo>
                  <a:pt x="1420513" y="0"/>
                </a:moveTo>
                <a:lnTo>
                  <a:pt x="1275274" y="7334"/>
                </a:lnTo>
                <a:cubicBezTo>
                  <a:pt x="558972" y="80079"/>
                  <a:pt x="0" y="685018"/>
                  <a:pt x="0" y="1420513"/>
                </a:cubicBezTo>
                <a:cubicBezTo>
                  <a:pt x="0" y="2156008"/>
                  <a:pt x="558972" y="2760948"/>
                  <a:pt x="1275274" y="2833692"/>
                </a:cubicBezTo>
                <a:lnTo>
                  <a:pt x="1420513" y="28410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9140" y="744609"/>
            <a:ext cx="202519" cy="173884"/>
            <a:chOff x="559140" y="792149"/>
            <a:chExt cx="202519" cy="173884"/>
          </a:xfrm>
        </p:grpSpPr>
        <p:sp>
          <p:nvSpPr>
            <p:cNvPr id="11" name="矩形: 圆角 10"/>
            <p:cNvSpPr/>
            <p:nvPr/>
          </p:nvSpPr>
          <p:spPr>
            <a:xfrm>
              <a:off x="559140" y="792149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559140" y="861091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559140" y="930033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727472" y="2352040"/>
            <a:ext cx="5564845" cy="110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solidFill>
                  <a:schemeClr val="accent1"/>
                </a:solidFill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7200" dirty="0">
                <a:latin typeface="+mj-lt"/>
                <a:ea typeface="+mj-ea"/>
              </a:rPr>
              <a:t>Part four</a:t>
            </a:r>
            <a:endParaRPr lang="zh-CN" altLang="en-US" sz="7200" dirty="0">
              <a:latin typeface="+mj-lt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2367" y="3398521"/>
            <a:ext cx="7014753" cy="110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66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 B" charset="0"/>
                <a:ea typeface="OPPOSans B" charset="0"/>
                <a:cs typeface="OPPOSans B" charset="0"/>
              </a:rPr>
              <a:t>Methodology</a:t>
            </a:r>
            <a:endParaRPr lang="en-US" altLang="zh-CN" sz="7200" b="1" dirty="0">
              <a:solidFill>
                <a:schemeClr val="tx1">
                  <a:lumMod val="85000"/>
                  <a:lumOff val="15000"/>
                </a:schemeClr>
              </a:solidFill>
              <a:latin typeface="OPPOSans B" charset="0"/>
              <a:ea typeface="OPPOSans B" charset="0"/>
              <a:cs typeface="OPPOSans B" charset="0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466582" y="3235653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616755"/>
            <a:ext cx="5894294" cy="49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cs typeface="阿里巴巴普惠体 2.0 105 Heavy" charset="0"/>
              </a:rPr>
              <a:t>Overview</a:t>
            </a:r>
            <a:endParaRPr lang="en-US" altLang="zh-CN" sz="3200" dirty="0">
              <a:solidFill>
                <a:schemeClr val="accent1"/>
              </a:solidFill>
              <a:cs typeface="阿里巴巴普惠体 2.0 105 Heavy" charset="0"/>
            </a:endParaRPr>
          </a:p>
        </p:txBody>
      </p:sp>
      <p:pic>
        <p:nvPicPr>
          <p:cNvPr id="2" name="图片 1" descr="upload_post_object_v2_7053870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62" y="2209013"/>
            <a:ext cx="11249025" cy="44862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074612" y="3690563"/>
            <a:ext cx="2095154" cy="1154891"/>
          </a:xfrm>
          <a:prstGeom prst="rect">
            <a:avLst/>
          </a:prstGeom>
          <a:noFill/>
          <a:ln w="50800" cap="flat" cmpd="sng" algn="ctr">
            <a:solidFill>
              <a:srgbClr val="FFC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7140687" y="3690561"/>
            <a:ext cx="312330" cy="312330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b="1">
                <a:solidFill>
                  <a:srgbClr val="000000"/>
                </a:solidFill>
                <a:latin typeface="字由文艺黑" charset="0"/>
                <a:ea typeface="字由文艺黑" charset="0"/>
                <a:cs typeface="字由文艺黑" charset="0"/>
              </a:rPr>
              <a:t>1</a:t>
            </a:r>
            <a:endParaRPr lang="zh-CN" altLang="en-US" b="1">
              <a:solidFill>
                <a:srgbClr val="000000"/>
              </a:solidFill>
              <a:latin typeface="字由文艺黑" charset="0"/>
              <a:ea typeface="字由文艺黑" charset="0"/>
              <a:cs typeface="字由文艺黑" charset="0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9247915" y="4926874"/>
            <a:ext cx="2095154" cy="1154891"/>
          </a:xfrm>
          <a:prstGeom prst="rect">
            <a:avLst/>
          </a:prstGeom>
          <a:noFill/>
          <a:ln w="50800" cap="flat" cmpd="sng" algn="ctr">
            <a:solidFill>
              <a:srgbClr val="FFC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9247888" y="4926850"/>
            <a:ext cx="312330" cy="312330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b="1">
                <a:solidFill>
                  <a:srgbClr val="000000"/>
                </a:solidFill>
                <a:latin typeface="字由文艺黑" charset="0"/>
                <a:ea typeface="字由文艺黑" charset="0"/>
                <a:cs typeface="字由文艺黑" charset="0"/>
              </a:rPr>
              <a:t>2</a:t>
            </a:r>
            <a:endParaRPr lang="zh-CN" altLang="en-US" b="1">
              <a:solidFill>
                <a:srgbClr val="000000"/>
              </a:solidFill>
              <a:latin typeface="字由文艺黑" charset="0"/>
              <a:ea typeface="字由文艺黑" charset="0"/>
              <a:cs typeface="字由文艺黑" charset="0"/>
            </a:endParaRPr>
          </a:p>
        </p:txBody>
      </p:sp>
      <p:sp>
        <p:nvSpPr>
          <p:cNvPr id="28" name="椭圆 27"/>
          <p:cNvSpPr/>
          <p:nvPr userDrawn="1"/>
        </p:nvSpPr>
        <p:spPr>
          <a:xfrm>
            <a:off x="9482588" y="4926850"/>
            <a:ext cx="312330" cy="312330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b="1">
                <a:solidFill>
                  <a:srgbClr val="000000"/>
                </a:solidFill>
                <a:latin typeface="字由文艺黑" charset="0"/>
                <a:ea typeface="字由文艺黑" charset="0"/>
                <a:cs typeface="字由文艺黑" charset="0"/>
              </a:rPr>
              <a:t>3</a:t>
            </a:r>
            <a:endParaRPr lang="zh-CN" altLang="en-US" b="1">
              <a:solidFill>
                <a:srgbClr val="000000"/>
              </a:solidFill>
              <a:latin typeface="字由文艺黑" charset="0"/>
              <a:ea typeface="字由文艺黑" charset="0"/>
              <a:cs typeface="字由文艺黑" charset="0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549439" y="1619709"/>
            <a:ext cx="8563036" cy="300520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zh-CN" altLang="en-US" sz="2200"/>
              <a:t> </a:t>
            </a:r>
            <a:r>
              <a:rPr lang="zh-CN" altLang="en-US" sz="2400" b="1" u="sng"/>
              <a:t>G</a:t>
            </a:r>
            <a:r>
              <a:rPr lang="zh-CN" altLang="en-US" sz="2400"/>
              <a:t>rid-</a:t>
            </a:r>
            <a:r>
              <a:rPr lang="zh-CN" altLang="en-US" sz="2400" b="1" u="sng"/>
              <a:t>E</a:t>
            </a:r>
            <a:r>
              <a:rPr lang="zh-CN" altLang="en-US" sz="2400"/>
              <a:t>mbedding based </a:t>
            </a:r>
            <a:r>
              <a:rPr lang="zh-CN" altLang="en-US" sz="2400" b="1" u="sng"/>
              <a:t>M</a:t>
            </a:r>
            <a:r>
              <a:rPr lang="zh-CN" altLang="en-US" sz="2400"/>
              <a:t>ulti-task </a:t>
            </a:r>
            <a:r>
              <a:rPr lang="zh-CN" altLang="en-US" sz="2400" b="1" u="sng"/>
              <a:t>L</a:t>
            </a:r>
            <a:r>
              <a:rPr lang="zh-CN" altLang="en-US" sz="2400"/>
              <a:t>earning (GEML)</a:t>
            </a:r>
            <a:endParaRPr lang="zh-CN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 flipH="1" flipV="1">
            <a:off x="7142308" y="1557572"/>
            <a:ext cx="5049693" cy="5300428"/>
          </a:xfrm>
          <a:custGeom>
            <a:avLst/>
            <a:gdLst>
              <a:gd name="connsiteX0" fmla="*/ 0 w 5049693"/>
              <a:gd name="connsiteY0" fmla="*/ 5300428 h 5300428"/>
              <a:gd name="connsiteX1" fmla="*/ 0 w 5049693"/>
              <a:gd name="connsiteY1" fmla="*/ 1720362 h 5300428"/>
              <a:gd name="connsiteX2" fmla="*/ 212789 w 5049693"/>
              <a:gd name="connsiteY2" fmla="*/ 1592143 h 5300428"/>
              <a:gd name="connsiteX3" fmla="*/ 420607 w 5049693"/>
              <a:gd name="connsiteY3" fmla="*/ 1446173 h 5300428"/>
              <a:gd name="connsiteX4" fmla="*/ 1508965 w 5049693"/>
              <a:gd name="connsiteY4" fmla="*/ 104717 h 5300428"/>
              <a:gd name="connsiteX5" fmla="*/ 1553942 w 5049693"/>
              <a:gd name="connsiteY5" fmla="*/ 0 h 5300428"/>
              <a:gd name="connsiteX6" fmla="*/ 5049693 w 5049693"/>
              <a:gd name="connsiteY6" fmla="*/ 0 h 5300428"/>
              <a:gd name="connsiteX7" fmla="*/ 5010789 w 5049693"/>
              <a:gd name="connsiteY7" fmla="*/ 190699 h 5300428"/>
              <a:gd name="connsiteX8" fmla="*/ 2441136 w 5049693"/>
              <a:gd name="connsiteY8" fmla="*/ 4118400 h 5300428"/>
              <a:gd name="connsiteX9" fmla="*/ 75437 w 5049693"/>
              <a:gd name="connsiteY9" fmla="*/ 5281248 h 530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9693" h="5300428">
                <a:moveTo>
                  <a:pt x="0" y="5300428"/>
                </a:moveTo>
                <a:lnTo>
                  <a:pt x="0" y="1720362"/>
                </a:lnTo>
                <a:lnTo>
                  <a:pt x="212789" y="1592143"/>
                </a:lnTo>
                <a:cubicBezTo>
                  <a:pt x="283408" y="1546158"/>
                  <a:pt x="352730" y="1497497"/>
                  <a:pt x="420607" y="1446173"/>
                </a:cubicBezTo>
                <a:cubicBezTo>
                  <a:pt x="895746" y="1086910"/>
                  <a:pt x="1264676" y="623995"/>
                  <a:pt x="1508965" y="104717"/>
                </a:cubicBezTo>
                <a:lnTo>
                  <a:pt x="1553942" y="0"/>
                </a:lnTo>
                <a:lnTo>
                  <a:pt x="5049693" y="0"/>
                </a:lnTo>
                <a:lnTo>
                  <a:pt x="5010789" y="190699"/>
                </a:lnTo>
                <a:cubicBezTo>
                  <a:pt x="4641389" y="1730651"/>
                  <a:pt x="3750290" y="3128519"/>
                  <a:pt x="2441136" y="4118400"/>
                </a:cubicBezTo>
                <a:cubicBezTo>
                  <a:pt x="1721101" y="4662834"/>
                  <a:pt x="916780" y="5051962"/>
                  <a:pt x="75437" y="5281248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2008487"/>
            <a:ext cx="1420513" cy="2841026"/>
          </a:xfrm>
          <a:custGeom>
            <a:avLst/>
            <a:gdLst>
              <a:gd name="connsiteX0" fmla="*/ 1420513 w 1420513"/>
              <a:gd name="connsiteY0" fmla="*/ 0 h 2841026"/>
              <a:gd name="connsiteX1" fmla="*/ 1275274 w 1420513"/>
              <a:gd name="connsiteY1" fmla="*/ 7334 h 2841026"/>
              <a:gd name="connsiteX2" fmla="*/ 0 w 1420513"/>
              <a:gd name="connsiteY2" fmla="*/ 1420513 h 2841026"/>
              <a:gd name="connsiteX3" fmla="*/ 1275274 w 1420513"/>
              <a:gd name="connsiteY3" fmla="*/ 2833692 h 2841026"/>
              <a:gd name="connsiteX4" fmla="*/ 1420513 w 1420513"/>
              <a:gd name="connsiteY4" fmla="*/ 2841026 h 28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513" h="2841026">
                <a:moveTo>
                  <a:pt x="1420513" y="0"/>
                </a:moveTo>
                <a:lnTo>
                  <a:pt x="1275274" y="7334"/>
                </a:lnTo>
                <a:cubicBezTo>
                  <a:pt x="558972" y="80079"/>
                  <a:pt x="0" y="685018"/>
                  <a:pt x="0" y="1420513"/>
                </a:cubicBezTo>
                <a:cubicBezTo>
                  <a:pt x="0" y="2156008"/>
                  <a:pt x="558972" y="2760948"/>
                  <a:pt x="1275274" y="2833692"/>
                </a:cubicBezTo>
                <a:lnTo>
                  <a:pt x="1420513" y="28410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9140" y="744609"/>
            <a:ext cx="202519" cy="173884"/>
            <a:chOff x="559140" y="792149"/>
            <a:chExt cx="202519" cy="173884"/>
          </a:xfrm>
        </p:grpSpPr>
        <p:sp>
          <p:nvSpPr>
            <p:cNvPr id="11" name="矩形: 圆角 10"/>
            <p:cNvSpPr/>
            <p:nvPr/>
          </p:nvSpPr>
          <p:spPr>
            <a:xfrm>
              <a:off x="559140" y="792149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559140" y="861091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559140" y="930033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696664" y="2337912"/>
            <a:ext cx="5564845" cy="1135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solidFill>
                  <a:schemeClr val="accent1"/>
                </a:solidFill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7200" dirty="0">
                <a:latin typeface="+mj-lt"/>
                <a:ea typeface="+mj-ea"/>
              </a:rPr>
              <a:t>Part one</a:t>
            </a:r>
            <a:endParaRPr lang="zh-CN" altLang="en-US" sz="7200" dirty="0">
              <a:latin typeface="+mj-lt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2367" y="3384551"/>
            <a:ext cx="7014753" cy="1135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66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73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阿里巴巴普惠体 2.0 105 Heavy" panose="00020600040101010101" pitchFamily="18" charset="-122"/>
              </a:rPr>
              <a:t>Background</a:t>
            </a:r>
            <a:endParaRPr lang="zh-CN" altLang="en-US" sz="738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阿里巴巴普惠体 2.0 105 Heavy" panose="00020600040101010101" pitchFamily="18" charset="-122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466582" y="3235653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616755"/>
            <a:ext cx="5894294" cy="49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cs typeface="阿里巴巴普惠体 2.0 105 Heavy" charset="0"/>
              </a:rPr>
              <a:t>Grid Embedding</a:t>
            </a:r>
            <a:endParaRPr lang="en-US" altLang="zh-CN" sz="3200" dirty="0">
              <a:solidFill>
                <a:schemeClr val="accent1"/>
              </a:solidFill>
              <a:cs typeface="阿里巴巴普惠体 2.0 105 Heavy" charset="0"/>
            </a:endParaRPr>
          </a:p>
        </p:txBody>
      </p:sp>
      <p:pic>
        <p:nvPicPr>
          <p:cNvPr id="2" name="图片 1" descr="upload_post_object_v2_29837075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865" y="1690734"/>
            <a:ext cx="7488654" cy="4101537"/>
          </a:xfrm>
          <a:prstGeom prst="rect">
            <a:avLst/>
          </a:prstGeom>
        </p:spPr>
      </p:pic>
      <p:pic>
        <p:nvPicPr>
          <p:cNvPr id="6" name="图片 5" descr="upload_post_object_v2_23511273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034" y="4495856"/>
            <a:ext cx="4802780" cy="799544"/>
          </a:xfrm>
          <a:prstGeom prst="rect">
            <a:avLst/>
          </a:prstGeom>
        </p:spPr>
      </p:pic>
      <p:sp>
        <p:nvSpPr>
          <p:cNvPr id="31" name="文本框 30"/>
          <p:cNvSpPr txBox="1"/>
          <p:nvPr userDrawn="1"/>
        </p:nvSpPr>
        <p:spPr>
          <a:xfrm>
            <a:off x="7660495" y="4065304"/>
            <a:ext cx="3274060" cy="42989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2200"/>
              <a:t>Closer, Greater Impact！</a:t>
            </a:r>
            <a:endParaRPr lang="zh-CN" altLang="en-US" sz="2200"/>
          </a:p>
        </p:txBody>
      </p:sp>
      <p:sp>
        <p:nvSpPr>
          <p:cNvPr id="32" name="文本框 31"/>
          <p:cNvSpPr txBox="1"/>
          <p:nvPr userDrawn="1"/>
        </p:nvSpPr>
        <p:spPr>
          <a:xfrm>
            <a:off x="7660495" y="1533549"/>
            <a:ext cx="3771900" cy="42989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2200"/>
              <a:t>Higher </a:t>
            </a:r>
            <a:r>
              <a:rPr lang="en-US" altLang="zh-CN" sz="2200">
                <a:solidFill>
                  <a:schemeClr val="tx1"/>
                </a:solidFill>
              </a:rPr>
              <a:t>Flow</a:t>
            </a:r>
            <a:r>
              <a:rPr lang="zh-CN" altLang="en-US" sz="2200"/>
              <a:t>, Greater </a:t>
            </a:r>
            <a:r>
              <a:rPr lang="en-US" altLang="zh-CN" sz="2200">
                <a:solidFill>
                  <a:schemeClr val="tx1"/>
                </a:solidFill>
              </a:rPr>
              <a:t>Impact</a:t>
            </a:r>
            <a:r>
              <a:rPr lang="en-US" altLang="zh-CN" sz="2200"/>
              <a:t>!</a:t>
            </a:r>
            <a:endParaRPr lang="zh-CN" altLang="en-US" sz="2200"/>
          </a:p>
        </p:txBody>
      </p:sp>
      <p:pic>
        <p:nvPicPr>
          <p:cNvPr id="33" name="图片 32" descr="upload_post_object_v2_39740184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34" y="2135203"/>
            <a:ext cx="4744595" cy="809432"/>
          </a:xfrm>
          <a:prstGeom prst="rect">
            <a:avLst/>
          </a:prstGeom>
        </p:spPr>
      </p:pic>
      <p:sp>
        <p:nvSpPr>
          <p:cNvPr id="36" name="文本框 35"/>
          <p:cNvSpPr txBox="1"/>
          <p:nvPr userDrawn="1"/>
        </p:nvSpPr>
        <p:spPr>
          <a:xfrm>
            <a:off x="7555097" y="5357033"/>
            <a:ext cx="24434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en-US" altLang="zh-CN"/>
              <a:t>is the input OD matrix </a:t>
            </a:r>
            <a:endParaRPr lang="zh-CN" altLang="en-US"/>
          </a:p>
        </p:txBody>
      </p:sp>
      <p:pic>
        <p:nvPicPr>
          <p:cNvPr id="38" name="图片 37" descr="upload_post_object_v2_5510818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090" y="5295400"/>
            <a:ext cx="197100" cy="49275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680304" y="2135155"/>
            <a:ext cx="1849642" cy="656971"/>
          </a:xfrm>
          <a:prstGeom prst="rect">
            <a:avLst/>
          </a:prstGeom>
          <a:solidFill>
            <a:srgbClr val="FFE699">
              <a:alpha val="47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935984" y="4550977"/>
            <a:ext cx="1593962" cy="678511"/>
          </a:xfrm>
          <a:prstGeom prst="rect">
            <a:avLst/>
          </a:prstGeom>
          <a:solidFill>
            <a:srgbClr val="FFE699">
              <a:alpha val="47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13" name="图片 12" descr="upload_post_object_v2_24661492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89" y="1281739"/>
            <a:ext cx="6328169" cy="4090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616755"/>
            <a:ext cx="5894294" cy="49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cs typeface="阿里巴巴普惠体 2.0 105 Heavy" charset="0"/>
              </a:rPr>
              <a:t>Model and Multi</a:t>
            </a:r>
            <a:r>
              <a:rPr lang="zh-CN" altLang="en-US" sz="3200" dirty="0">
                <a:solidFill>
                  <a:schemeClr val="accent1"/>
                </a:solidFill>
                <a:cs typeface="阿里巴巴普惠体 2.0 105 Heavy" charset="0"/>
              </a:rPr>
              <a:t>-</a:t>
            </a:r>
            <a:r>
              <a:rPr lang="en-US" altLang="zh-CN" sz="3200" dirty="0">
                <a:solidFill>
                  <a:schemeClr val="accent1"/>
                </a:solidFill>
                <a:cs typeface="阿里巴巴普惠体 2.0 105 Heavy" charset="0"/>
              </a:rPr>
              <a:t>Tasking</a:t>
            </a:r>
            <a:endParaRPr lang="en-US" altLang="zh-CN" sz="3200" dirty="0">
              <a:solidFill>
                <a:schemeClr val="accent1"/>
              </a:solidFill>
              <a:cs typeface="阿里巴巴普惠体 2.0 105 Heavy" charset="0"/>
            </a:endParaRPr>
          </a:p>
        </p:txBody>
      </p:sp>
      <p:pic>
        <p:nvPicPr>
          <p:cNvPr id="2" name="图片 1" descr="upload_post_object_v2_15333559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499" y="1646520"/>
            <a:ext cx="5464016" cy="4185204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/>
        </p:nvGraphicFramePr>
        <p:xfrm>
          <a:off x="6770880" y="1248029"/>
          <a:ext cx="4871720" cy="1183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7150"/>
                <a:gridCol w="1108710"/>
                <a:gridCol w="1217930"/>
                <a:gridCol w="1217930"/>
              </a:tblGrid>
              <a:tr h="5918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Evaluation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MAE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MSE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RMSE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918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GEML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0.055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0.222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0.471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7385836" y="3180600"/>
          <a:ext cx="3849370" cy="3126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4685"/>
                <a:gridCol w="1924685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Trainable Parameters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691456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21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Embedding dim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128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21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Learning rate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0.001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21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Input window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21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Output window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10" name="直接连接符 9"/>
          <p:cNvCxnSpPr/>
          <p:nvPr userDrawn="1"/>
        </p:nvCxnSpPr>
        <p:spPr>
          <a:xfrm>
            <a:off x="6354476" y="2847491"/>
            <a:ext cx="5622018" cy="1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 userDrawn="1"/>
        </p:nvSpPr>
        <p:spPr>
          <a:xfrm>
            <a:off x="731442" y="4838703"/>
            <a:ext cx="1389785" cy="902974"/>
          </a:xfrm>
          <a:prstGeom prst="rect">
            <a:avLst/>
          </a:prstGeom>
          <a:noFill/>
          <a:ln w="50800" cap="flat" cmpd="sng" algn="ctr">
            <a:solidFill>
              <a:srgbClr val="FFC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2" name="直接箭头连接符 11"/>
          <p:cNvCxnSpPr>
            <a:endCxn id="26" idx="2"/>
          </p:cNvCxnSpPr>
          <p:nvPr userDrawn="1"/>
        </p:nvCxnSpPr>
        <p:spPr>
          <a:xfrm flipV="1">
            <a:off x="1426970" y="5741676"/>
            <a:ext cx="0" cy="351381"/>
          </a:xfrm>
          <a:prstGeom prst="straightConnector1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805742" y="6093002"/>
            <a:ext cx="14020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/>
              <a:t>Input Vector</a:t>
            </a:r>
            <a:endParaRPr lang="zh-CN" altLang="en-US"/>
          </a:p>
        </p:txBody>
      </p:sp>
      <p:pic>
        <p:nvPicPr>
          <p:cNvPr id="15" name="图片 14" descr="upload_post_object_v2_42820094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01" y="1111082"/>
            <a:ext cx="5382028" cy="587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616755"/>
            <a:ext cx="5894294" cy="49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cs typeface="阿里巴巴普惠体 2.0 105 Heavy" charset="0"/>
              </a:rPr>
              <a:t>Comparison Experiment</a:t>
            </a:r>
            <a:endParaRPr lang="en-US" altLang="zh-CN" sz="3200" dirty="0">
              <a:solidFill>
                <a:schemeClr val="accent1"/>
              </a:solidFill>
              <a:cs typeface="阿里巴巴普惠体 2.0 105 Heavy" charset="0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5871273" y="1051584"/>
            <a:ext cx="5640454" cy="1981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indent="0">
              <a:lnSpc>
                <a:spcPct val="130000"/>
              </a:lnSpc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OPPOSans R" panose="00020600040101010101" pitchFamily="18" charset="-122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OPPOSans R" panose="00020600040101010101" pitchFamily="18" charset="-122"/>
            </a:endParaRPr>
          </a:p>
          <a:p>
            <a:pPr marL="285750" indent="-285750">
              <a:lnSpc>
                <a:spcPct val="130000"/>
              </a:lnSpc>
              <a:buChar char="•"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R" charset="0"/>
              </a:rPr>
              <a:t>Flow between two regions in 200 hours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cs typeface="OPPOSans R" panose="00020600040101010101" pitchFamily="18" charset="-122"/>
            </a:endParaRPr>
          </a:p>
        </p:txBody>
      </p:sp>
      <p:pic>
        <p:nvPicPr>
          <p:cNvPr id="2" name="图片 1" descr="upload_post_object_v2_20262684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02" y="1218803"/>
            <a:ext cx="5048533" cy="2803739"/>
          </a:xfrm>
          <a:prstGeom prst="rect">
            <a:avLst/>
          </a:prstGeom>
        </p:spPr>
      </p:pic>
      <p:pic>
        <p:nvPicPr>
          <p:cNvPr id="9" name="图片 8" descr="upload_post_object_v2_3611709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2" y="4022492"/>
            <a:ext cx="5048552" cy="2774027"/>
          </a:xfrm>
          <a:prstGeom prst="rect">
            <a:avLst/>
          </a:prstGeom>
        </p:spPr>
      </p:pic>
      <p:pic>
        <p:nvPicPr>
          <p:cNvPr id="4" name="图片 3" descr="upload_post_object_v2_39544633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39" y="1902960"/>
            <a:ext cx="4690302" cy="46197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616755"/>
            <a:ext cx="5894294" cy="49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Experiment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4631274" y="651586"/>
            <a:ext cx="690245" cy="39878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000" b="1"/>
              <a:t>8:00</a:t>
            </a:r>
            <a:endParaRPr lang="zh-CN" altLang="en-US" sz="2000" b="1"/>
          </a:p>
        </p:txBody>
      </p:sp>
      <p:sp>
        <p:nvSpPr>
          <p:cNvPr id="6" name="文本框 5"/>
          <p:cNvSpPr txBox="1"/>
          <p:nvPr userDrawn="1"/>
        </p:nvSpPr>
        <p:spPr>
          <a:xfrm>
            <a:off x="7440007" y="651586"/>
            <a:ext cx="831215" cy="39878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000" b="1"/>
              <a:t>14:00</a:t>
            </a:r>
            <a:endParaRPr lang="zh-CN" altLang="en-US" sz="2000" b="1"/>
          </a:p>
        </p:txBody>
      </p:sp>
      <p:sp>
        <p:nvSpPr>
          <p:cNvPr id="40" name="文本框 39"/>
          <p:cNvSpPr txBox="1"/>
          <p:nvPr userDrawn="1"/>
        </p:nvSpPr>
        <p:spPr>
          <a:xfrm>
            <a:off x="10227200" y="651534"/>
            <a:ext cx="831215" cy="39878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000" b="1"/>
              <a:t>22:00</a:t>
            </a:r>
            <a:endParaRPr lang="zh-CN" altLang="en-US" sz="2000" b="1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1599023" y="1214965"/>
            <a:ext cx="2113915" cy="39878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000" b="1"/>
              <a:t>Forecast</a:t>
            </a:r>
            <a:r>
              <a:rPr lang="en-US" altLang="zh-CN" sz="2000"/>
              <a:t> </a:t>
            </a:r>
            <a:r>
              <a:rPr lang="en-US" altLang="zh-CN" sz="2000" b="1"/>
              <a:t>Values</a:t>
            </a:r>
            <a:endParaRPr lang="zh-CN" altLang="en-US" sz="2000" b="1"/>
          </a:p>
        </p:txBody>
      </p:sp>
      <p:sp>
        <p:nvSpPr>
          <p:cNvPr id="43" name="文本框 42"/>
          <p:cNvSpPr txBox="1"/>
          <p:nvPr userDrawn="1"/>
        </p:nvSpPr>
        <p:spPr>
          <a:xfrm>
            <a:off x="1812891" y="4053732"/>
            <a:ext cx="1591945" cy="39878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000" b="1"/>
              <a:t>True Values</a:t>
            </a:r>
            <a:endParaRPr lang="zh-CN" altLang="en-US" sz="2000" b="1"/>
          </a:p>
        </p:txBody>
      </p:sp>
      <p:pic>
        <p:nvPicPr>
          <p:cNvPr id="3" name="图片 2" descr="upload_post_object_v2_60249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9629" y="1051584"/>
            <a:ext cx="8321408" cy="5542684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18638" y="2584316"/>
            <a:ext cx="3227070" cy="49149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600">
                <a:solidFill>
                  <a:schemeClr val="tx1"/>
                </a:solidFill>
              </a:rPr>
              <a:t>27/3/2024 OD Matrix</a:t>
            </a:r>
            <a:endParaRPr sz="2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 flipH="1" flipV="1">
            <a:off x="7142308" y="1557572"/>
            <a:ext cx="5049693" cy="5300428"/>
          </a:xfrm>
          <a:custGeom>
            <a:avLst/>
            <a:gdLst>
              <a:gd name="connsiteX0" fmla="*/ 0 w 5049693"/>
              <a:gd name="connsiteY0" fmla="*/ 5300428 h 5300428"/>
              <a:gd name="connsiteX1" fmla="*/ 0 w 5049693"/>
              <a:gd name="connsiteY1" fmla="*/ 1720362 h 5300428"/>
              <a:gd name="connsiteX2" fmla="*/ 212789 w 5049693"/>
              <a:gd name="connsiteY2" fmla="*/ 1592143 h 5300428"/>
              <a:gd name="connsiteX3" fmla="*/ 420607 w 5049693"/>
              <a:gd name="connsiteY3" fmla="*/ 1446173 h 5300428"/>
              <a:gd name="connsiteX4" fmla="*/ 1508965 w 5049693"/>
              <a:gd name="connsiteY4" fmla="*/ 104717 h 5300428"/>
              <a:gd name="connsiteX5" fmla="*/ 1553942 w 5049693"/>
              <a:gd name="connsiteY5" fmla="*/ 0 h 5300428"/>
              <a:gd name="connsiteX6" fmla="*/ 5049693 w 5049693"/>
              <a:gd name="connsiteY6" fmla="*/ 0 h 5300428"/>
              <a:gd name="connsiteX7" fmla="*/ 5010789 w 5049693"/>
              <a:gd name="connsiteY7" fmla="*/ 190699 h 5300428"/>
              <a:gd name="connsiteX8" fmla="*/ 2441136 w 5049693"/>
              <a:gd name="connsiteY8" fmla="*/ 4118400 h 5300428"/>
              <a:gd name="connsiteX9" fmla="*/ 75437 w 5049693"/>
              <a:gd name="connsiteY9" fmla="*/ 5281248 h 530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9693" h="5300428">
                <a:moveTo>
                  <a:pt x="0" y="5300428"/>
                </a:moveTo>
                <a:lnTo>
                  <a:pt x="0" y="1720362"/>
                </a:lnTo>
                <a:lnTo>
                  <a:pt x="212789" y="1592143"/>
                </a:lnTo>
                <a:cubicBezTo>
                  <a:pt x="283408" y="1546158"/>
                  <a:pt x="352730" y="1497497"/>
                  <a:pt x="420607" y="1446173"/>
                </a:cubicBezTo>
                <a:cubicBezTo>
                  <a:pt x="895746" y="1086910"/>
                  <a:pt x="1264676" y="623995"/>
                  <a:pt x="1508965" y="104717"/>
                </a:cubicBezTo>
                <a:lnTo>
                  <a:pt x="1553942" y="0"/>
                </a:lnTo>
                <a:lnTo>
                  <a:pt x="5049693" y="0"/>
                </a:lnTo>
                <a:lnTo>
                  <a:pt x="5010789" y="190699"/>
                </a:lnTo>
                <a:cubicBezTo>
                  <a:pt x="4641389" y="1730651"/>
                  <a:pt x="3750290" y="3128519"/>
                  <a:pt x="2441136" y="4118400"/>
                </a:cubicBezTo>
                <a:cubicBezTo>
                  <a:pt x="1721101" y="4662834"/>
                  <a:pt x="916780" y="5051962"/>
                  <a:pt x="75437" y="5281248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2008487"/>
            <a:ext cx="1420513" cy="2841026"/>
          </a:xfrm>
          <a:custGeom>
            <a:avLst/>
            <a:gdLst>
              <a:gd name="connsiteX0" fmla="*/ 1420513 w 1420513"/>
              <a:gd name="connsiteY0" fmla="*/ 0 h 2841026"/>
              <a:gd name="connsiteX1" fmla="*/ 1275274 w 1420513"/>
              <a:gd name="connsiteY1" fmla="*/ 7334 h 2841026"/>
              <a:gd name="connsiteX2" fmla="*/ 0 w 1420513"/>
              <a:gd name="connsiteY2" fmla="*/ 1420513 h 2841026"/>
              <a:gd name="connsiteX3" fmla="*/ 1275274 w 1420513"/>
              <a:gd name="connsiteY3" fmla="*/ 2833692 h 2841026"/>
              <a:gd name="connsiteX4" fmla="*/ 1420513 w 1420513"/>
              <a:gd name="connsiteY4" fmla="*/ 2841026 h 28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513" h="2841026">
                <a:moveTo>
                  <a:pt x="1420513" y="0"/>
                </a:moveTo>
                <a:lnTo>
                  <a:pt x="1275274" y="7334"/>
                </a:lnTo>
                <a:cubicBezTo>
                  <a:pt x="558972" y="80079"/>
                  <a:pt x="0" y="685018"/>
                  <a:pt x="0" y="1420513"/>
                </a:cubicBezTo>
                <a:cubicBezTo>
                  <a:pt x="0" y="2156008"/>
                  <a:pt x="558972" y="2760948"/>
                  <a:pt x="1275274" y="2833692"/>
                </a:cubicBezTo>
                <a:lnTo>
                  <a:pt x="1420513" y="28410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9140" y="744609"/>
            <a:ext cx="202519" cy="173884"/>
            <a:chOff x="559140" y="792149"/>
            <a:chExt cx="202519" cy="173884"/>
          </a:xfrm>
        </p:grpSpPr>
        <p:sp>
          <p:nvSpPr>
            <p:cNvPr id="11" name="矩形: 圆角 10"/>
            <p:cNvSpPr/>
            <p:nvPr/>
          </p:nvSpPr>
          <p:spPr>
            <a:xfrm>
              <a:off x="559140" y="792149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559140" y="861091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559140" y="930033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692355" y="2352040"/>
            <a:ext cx="5564845" cy="110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solidFill>
                  <a:schemeClr val="accent1"/>
                </a:solidFill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7200" dirty="0">
                <a:latin typeface="+mj-lt"/>
                <a:ea typeface="+mj-ea"/>
              </a:rPr>
              <a:t>Part five</a:t>
            </a:r>
            <a:endParaRPr lang="zh-CN" altLang="en-US" sz="7200" dirty="0">
              <a:latin typeface="+mj-lt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2367" y="3321316"/>
            <a:ext cx="9028465" cy="927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66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阿里巴巴普惠体 2.0 105 Heavy" panose="00020600040101010101" pitchFamily="18" charset="-122"/>
              </a:rPr>
              <a:t>Conclusion 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阿里巴巴普惠体 2.0 105 Heavy" panose="00020600040101010101" pitchFamily="18" charset="-122"/>
              </a:rPr>
              <a:t>&amp; 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阿里巴巴普惠体 2.0 105 Heavy" panose="00020600040101010101" pitchFamily="18" charset="-122"/>
              </a:rPr>
              <a:t>Suggestion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阿里巴巴普惠体 2.0 105 Heavy" panose="00020600040101010101" pitchFamily="18" charset="-122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466582" y="3235653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616755"/>
            <a:ext cx="5894294" cy="49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Conclusion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8376319" y="1503608"/>
            <a:ext cx="4477281" cy="4263300"/>
          </a:xfrm>
          <a:custGeom>
            <a:avLst/>
            <a:gdLst>
              <a:gd name="connsiteX0" fmla="*/ 4294816 w 5419739"/>
              <a:gd name="connsiteY0" fmla="*/ 2063275 h 5160716"/>
              <a:gd name="connsiteX1" fmla="*/ 5419739 w 5419739"/>
              <a:gd name="connsiteY1" fmla="*/ 2063275 h 5160716"/>
              <a:gd name="connsiteX2" fmla="*/ 5419739 w 5419739"/>
              <a:gd name="connsiteY2" fmla="*/ 4493018 h 5160716"/>
              <a:gd name="connsiteX3" fmla="*/ 4752041 w 5419739"/>
              <a:gd name="connsiteY3" fmla="*/ 5160716 h 5160716"/>
              <a:gd name="connsiteX4" fmla="*/ 3627118 w 5419739"/>
              <a:gd name="connsiteY4" fmla="*/ 5160716 h 5160716"/>
              <a:gd name="connsiteX5" fmla="*/ 3627118 w 5419739"/>
              <a:gd name="connsiteY5" fmla="*/ 2730973 h 5160716"/>
              <a:gd name="connsiteX6" fmla="*/ 4294816 w 5419739"/>
              <a:gd name="connsiteY6" fmla="*/ 2063275 h 5160716"/>
              <a:gd name="connsiteX7" fmla="*/ 0 w 5419739"/>
              <a:gd name="connsiteY7" fmla="*/ 832837 h 5160716"/>
              <a:gd name="connsiteX8" fmla="*/ 2191172 w 5419739"/>
              <a:gd name="connsiteY8" fmla="*/ 832837 h 5160716"/>
              <a:gd name="connsiteX9" fmla="*/ 3556000 w 5419739"/>
              <a:gd name="connsiteY9" fmla="*/ 2197665 h 5160716"/>
              <a:gd name="connsiteX10" fmla="*/ 3556000 w 5419739"/>
              <a:gd name="connsiteY10" fmla="*/ 5160716 h 5160716"/>
              <a:gd name="connsiteX11" fmla="*/ 1364828 w 5419739"/>
              <a:gd name="connsiteY11" fmla="*/ 5160716 h 5160716"/>
              <a:gd name="connsiteX12" fmla="*/ 0 w 5419739"/>
              <a:gd name="connsiteY12" fmla="*/ 3795888 h 5160716"/>
              <a:gd name="connsiteX13" fmla="*/ 3627116 w 5419739"/>
              <a:gd name="connsiteY13" fmla="*/ 0 h 5160716"/>
              <a:gd name="connsiteX14" fmla="*/ 4772350 w 5419739"/>
              <a:gd name="connsiteY14" fmla="*/ 0 h 5160716"/>
              <a:gd name="connsiteX15" fmla="*/ 5419737 w 5419739"/>
              <a:gd name="connsiteY15" fmla="*/ 647387 h 5160716"/>
              <a:gd name="connsiteX16" fmla="*/ 5419737 w 5419739"/>
              <a:gd name="connsiteY16" fmla="*/ 1890556 h 5160716"/>
              <a:gd name="connsiteX17" fmla="*/ 4274503 w 5419739"/>
              <a:gd name="connsiteY17" fmla="*/ 1890556 h 5160716"/>
              <a:gd name="connsiteX18" fmla="*/ 3627116 w 5419739"/>
              <a:gd name="connsiteY18" fmla="*/ 1243169 h 516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9739" h="5160716">
                <a:moveTo>
                  <a:pt x="4294816" y="2063275"/>
                </a:moveTo>
                <a:lnTo>
                  <a:pt x="5419739" y="2063275"/>
                </a:lnTo>
                <a:lnTo>
                  <a:pt x="5419739" y="4493018"/>
                </a:lnTo>
                <a:cubicBezTo>
                  <a:pt x="5419739" y="4861777"/>
                  <a:pt x="5120800" y="5160716"/>
                  <a:pt x="4752041" y="5160716"/>
                </a:cubicBezTo>
                <a:lnTo>
                  <a:pt x="3627118" y="5160716"/>
                </a:lnTo>
                <a:lnTo>
                  <a:pt x="3627118" y="2730973"/>
                </a:lnTo>
                <a:cubicBezTo>
                  <a:pt x="3627118" y="2362214"/>
                  <a:pt x="3926057" y="2063275"/>
                  <a:pt x="4294816" y="2063275"/>
                </a:cubicBezTo>
                <a:close/>
                <a:moveTo>
                  <a:pt x="0" y="832837"/>
                </a:moveTo>
                <a:lnTo>
                  <a:pt x="2191172" y="832837"/>
                </a:lnTo>
                <a:cubicBezTo>
                  <a:pt x="2944946" y="832837"/>
                  <a:pt x="3556000" y="1443891"/>
                  <a:pt x="3556000" y="2197665"/>
                </a:cubicBezTo>
                <a:lnTo>
                  <a:pt x="3556000" y="5160716"/>
                </a:lnTo>
                <a:lnTo>
                  <a:pt x="1364828" y="5160716"/>
                </a:lnTo>
                <a:cubicBezTo>
                  <a:pt x="611054" y="5160716"/>
                  <a:pt x="0" y="4549662"/>
                  <a:pt x="0" y="3795888"/>
                </a:cubicBezTo>
                <a:close/>
                <a:moveTo>
                  <a:pt x="3627116" y="0"/>
                </a:moveTo>
                <a:lnTo>
                  <a:pt x="4772350" y="0"/>
                </a:lnTo>
                <a:cubicBezTo>
                  <a:pt x="5129892" y="0"/>
                  <a:pt x="5419737" y="289845"/>
                  <a:pt x="5419737" y="647387"/>
                </a:cubicBezTo>
                <a:lnTo>
                  <a:pt x="5419737" y="1890556"/>
                </a:lnTo>
                <a:lnTo>
                  <a:pt x="4274503" y="1890556"/>
                </a:lnTo>
                <a:cubicBezTo>
                  <a:pt x="3916961" y="1890556"/>
                  <a:pt x="3627116" y="1600711"/>
                  <a:pt x="3627116" y="1243169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7501" y="1797525"/>
            <a:ext cx="73152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har char="•"/>
            </a:pPr>
            <a:r>
              <a:rPr lang="zh-CN" altLang="en-US" b="1"/>
              <a:t>Order Volume During Holidays</a:t>
            </a:r>
            <a:r>
              <a:rPr lang="en-US" altLang="zh-CN" b="1"/>
              <a:t>: </a:t>
            </a:r>
            <a:r>
              <a:rPr lang="zh-CN" altLang="en-US"/>
              <a:t>Orders are fewer during holidays within a 24-hour cycle. Plan work schedules to avoid idle time during low-demand periods.</a:t>
            </a:r>
            <a:endParaRPr lang="zh-CN" altLang="en-US"/>
          </a:p>
          <a:p>
            <a:pPr indent="0">
              <a:buNone/>
            </a:pPr>
            <a:endParaRPr lang="zh-CN" altLang="en-US"/>
          </a:p>
          <a:p>
            <a:pPr marL="285750" indent="-285750">
              <a:buChar char="•"/>
            </a:pPr>
            <a:r>
              <a:rPr lang="zh-CN" altLang="en-US" b="1"/>
              <a:t>Peak Hours: </a:t>
            </a:r>
            <a:r>
              <a:rPr lang="zh-CN" altLang="en-US"/>
              <a:t>Orders peak during noon and afternoon. Take breaks during off-peak hours to maximize order volume during peak times</a:t>
            </a:r>
            <a:endParaRPr lang="zh-CN" altLang="en-US"/>
          </a:p>
          <a:p>
            <a:pPr marL="285750" indent="-285750">
              <a:buChar char="•"/>
            </a:pPr>
            <a:endParaRPr lang="zh-CN" altLang="en-US"/>
          </a:p>
          <a:p>
            <a:pPr marL="285750" indent="-285750"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Focus on communities</a:t>
            </a:r>
            <a:r>
              <a:rPr lang="zh-CN" altLang="en-US"/>
              <a:t>: Avoid stopping at the borders of communities to wait for orders, as orders within communities are denser than those at the borders</a:t>
            </a:r>
            <a:endParaRPr lang="zh-CN" altLang="en-US"/>
          </a:p>
          <a:p>
            <a:pPr marL="285750" indent="-285750">
              <a:buChar char="•"/>
            </a:pPr>
            <a:endParaRPr lang="zh-CN" altLang="en-US"/>
          </a:p>
          <a:p>
            <a:pPr marL="285750" indent="-285750">
              <a:buChar char="•"/>
            </a:pPr>
            <a:r>
              <a:rPr lang="zh-CN" altLang="en-US" b="1"/>
              <a:t>Model Development</a:t>
            </a:r>
            <a:r>
              <a:rPr lang="zh-CN" altLang="en-US"/>
              <a:t>: Use the improved OD matrix prediction model to identify high-demand areas and times for targeted planning.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/>
          <p:cNvSpPr/>
          <p:nvPr/>
        </p:nvSpPr>
        <p:spPr>
          <a:xfrm flipH="1">
            <a:off x="4553412" y="0"/>
            <a:ext cx="7638588" cy="6858000"/>
          </a:xfrm>
          <a:custGeom>
            <a:avLst/>
            <a:gdLst>
              <a:gd name="connsiteX0" fmla="*/ 7637496 w 7638588"/>
              <a:gd name="connsiteY0" fmla="*/ 0 h 6858000"/>
              <a:gd name="connsiteX1" fmla="*/ 4289241 w 7638588"/>
              <a:gd name="connsiteY1" fmla="*/ 0 h 6858000"/>
              <a:gd name="connsiteX2" fmla="*/ 4289808 w 7638588"/>
              <a:gd name="connsiteY2" fmla="*/ 106143 h 6858000"/>
              <a:gd name="connsiteX3" fmla="*/ 2859604 w 7638588"/>
              <a:gd name="connsiteY3" fmla="*/ 2877336 h 6858000"/>
              <a:gd name="connsiteX4" fmla="*/ 46461 w 7638588"/>
              <a:gd name="connsiteY4" fmla="*/ 3550599 h 6858000"/>
              <a:gd name="connsiteX5" fmla="*/ 0 w 7638588"/>
              <a:gd name="connsiteY5" fmla="*/ 3540594 h 6858000"/>
              <a:gd name="connsiteX6" fmla="*/ 0 w 7638588"/>
              <a:gd name="connsiteY6" fmla="*/ 6858000 h 6858000"/>
              <a:gd name="connsiteX7" fmla="*/ 1852951 w 7638588"/>
              <a:gd name="connsiteY7" fmla="*/ 6858000 h 6858000"/>
              <a:gd name="connsiteX8" fmla="*/ 2052132 w 7638588"/>
              <a:gd name="connsiteY8" fmla="*/ 6821597 h 6858000"/>
              <a:gd name="connsiteX9" fmla="*/ 4880133 w 7638588"/>
              <a:gd name="connsiteY9" fmla="*/ 5549563 h 6858000"/>
              <a:gd name="connsiteX10" fmla="*/ 7638588 w 7638588"/>
              <a:gd name="connsiteY10" fmla="*/ 204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38588" h="6858000">
                <a:moveTo>
                  <a:pt x="7637496" y="0"/>
                </a:moveTo>
                <a:lnTo>
                  <a:pt x="4289241" y="0"/>
                </a:lnTo>
                <a:lnTo>
                  <a:pt x="4289808" y="106143"/>
                </a:lnTo>
                <a:cubicBezTo>
                  <a:pt x="4258093" y="1185438"/>
                  <a:pt x="3742005" y="2210133"/>
                  <a:pt x="2859604" y="2877336"/>
                </a:cubicBezTo>
                <a:cubicBezTo>
                  <a:pt x="2045080" y="3493216"/>
                  <a:pt x="1022525" y="3725779"/>
                  <a:pt x="46461" y="3550599"/>
                </a:cubicBezTo>
                <a:lnTo>
                  <a:pt x="0" y="3540594"/>
                </a:lnTo>
                <a:lnTo>
                  <a:pt x="0" y="6858000"/>
                </a:lnTo>
                <a:lnTo>
                  <a:pt x="1852951" y="6858000"/>
                </a:lnTo>
                <a:lnTo>
                  <a:pt x="2052132" y="6821597"/>
                </a:lnTo>
                <a:cubicBezTo>
                  <a:pt x="3060510" y="6619493"/>
                  <a:pt x="4029183" y="6192986"/>
                  <a:pt x="4880133" y="5549563"/>
                </a:cubicBezTo>
                <a:cubicBezTo>
                  <a:pt x="6582034" y="4262718"/>
                  <a:pt x="7577420" y="2286373"/>
                  <a:pt x="7638588" y="204721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7837083" y="5747406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59140" y="744609"/>
            <a:ext cx="202519" cy="173884"/>
            <a:chOff x="559140" y="792149"/>
            <a:chExt cx="202519" cy="173884"/>
          </a:xfrm>
        </p:grpSpPr>
        <p:sp>
          <p:nvSpPr>
            <p:cNvPr id="16" name="矩形: 圆角 15"/>
            <p:cNvSpPr/>
            <p:nvPr/>
          </p:nvSpPr>
          <p:spPr>
            <a:xfrm>
              <a:off x="559140" y="792149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559140" y="861091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559140" y="930033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: 形状 14"/>
          <p:cNvSpPr/>
          <p:nvPr/>
        </p:nvSpPr>
        <p:spPr>
          <a:xfrm flipH="1">
            <a:off x="0" y="4300620"/>
            <a:ext cx="2642872" cy="2557380"/>
          </a:xfrm>
          <a:custGeom>
            <a:avLst/>
            <a:gdLst>
              <a:gd name="connsiteX0" fmla="*/ 2642872 w 2642872"/>
              <a:gd name="connsiteY0" fmla="*/ 0 h 2557380"/>
              <a:gd name="connsiteX1" fmla="*/ 2515996 w 2642872"/>
              <a:gd name="connsiteY1" fmla="*/ 22658 h 2557380"/>
              <a:gd name="connsiteX2" fmla="*/ 3373 w 2642872"/>
              <a:gd name="connsiteY2" fmla="*/ 2535279 h 2557380"/>
              <a:gd name="connsiteX3" fmla="*/ 0 w 2642872"/>
              <a:gd name="connsiteY3" fmla="*/ 2557380 h 2557380"/>
              <a:gd name="connsiteX4" fmla="*/ 2642872 w 2642872"/>
              <a:gd name="connsiteY4" fmla="*/ 2557380 h 255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872" h="2557380">
                <a:moveTo>
                  <a:pt x="2642872" y="0"/>
                </a:moveTo>
                <a:lnTo>
                  <a:pt x="2515996" y="22658"/>
                </a:lnTo>
                <a:cubicBezTo>
                  <a:pt x="1254805" y="280735"/>
                  <a:pt x="261450" y="1274089"/>
                  <a:pt x="3373" y="2535279"/>
                </a:cubicBezTo>
                <a:lnTo>
                  <a:pt x="0" y="2557380"/>
                </a:lnTo>
                <a:lnTo>
                  <a:pt x="2642872" y="255738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 flipH="1">
            <a:off x="5987426" y="0"/>
            <a:ext cx="6204574" cy="2134216"/>
          </a:xfrm>
          <a:custGeom>
            <a:avLst/>
            <a:gdLst>
              <a:gd name="connsiteX0" fmla="*/ 6204574 w 6204574"/>
              <a:gd name="connsiteY0" fmla="*/ 0 h 2134216"/>
              <a:gd name="connsiteX1" fmla="*/ 0 w 6204574"/>
              <a:gd name="connsiteY1" fmla="*/ 0 h 2134216"/>
              <a:gd name="connsiteX2" fmla="*/ 0 w 6204574"/>
              <a:gd name="connsiteY2" fmla="*/ 933362 h 2134216"/>
              <a:gd name="connsiteX3" fmla="*/ 74331 w 6204574"/>
              <a:gd name="connsiteY3" fmla="*/ 1015147 h 2134216"/>
              <a:gd name="connsiteX4" fmla="*/ 2776003 w 6204574"/>
              <a:gd name="connsiteY4" fmla="*/ 2134216 h 2134216"/>
              <a:gd name="connsiteX5" fmla="*/ 6135601 w 6204574"/>
              <a:gd name="connsiteY5" fmla="*/ 134668 h 213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04574" h="2134216">
                <a:moveTo>
                  <a:pt x="6204574" y="0"/>
                </a:moveTo>
                <a:lnTo>
                  <a:pt x="0" y="0"/>
                </a:lnTo>
                <a:lnTo>
                  <a:pt x="0" y="933362"/>
                </a:lnTo>
                <a:lnTo>
                  <a:pt x="74331" y="1015147"/>
                </a:lnTo>
                <a:cubicBezTo>
                  <a:pt x="765749" y="1706565"/>
                  <a:pt x="1720934" y="2134216"/>
                  <a:pt x="2776003" y="2134216"/>
                </a:cubicBezTo>
                <a:cubicBezTo>
                  <a:pt x="4226722" y="2134216"/>
                  <a:pt x="5488600" y="1325689"/>
                  <a:pt x="6135601" y="134668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8589880" y="1"/>
            <a:ext cx="3602120" cy="5310735"/>
          </a:xfrm>
          <a:custGeom>
            <a:avLst/>
            <a:gdLst>
              <a:gd name="connsiteX0" fmla="*/ 3297322 w 3602120"/>
              <a:gd name="connsiteY0" fmla="*/ 0 h 5310735"/>
              <a:gd name="connsiteX1" fmla="*/ 0 w 3602120"/>
              <a:gd name="connsiteY1" fmla="*/ 0 h 5310735"/>
              <a:gd name="connsiteX2" fmla="*/ 0 w 3602120"/>
              <a:gd name="connsiteY2" fmla="*/ 5310735 h 5310735"/>
              <a:gd name="connsiteX3" fmla="*/ 172028 w 3602120"/>
              <a:gd name="connsiteY3" fmla="*/ 5297654 h 5310735"/>
              <a:gd name="connsiteX4" fmla="*/ 3602120 w 3602120"/>
              <a:gd name="connsiteY4" fmla="*/ 1496640 h 5310735"/>
              <a:gd name="connsiteX5" fmla="*/ 3301867 w 3602120"/>
              <a:gd name="connsiteY5" fmla="*/ 9436 h 531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2120" h="5310735">
                <a:moveTo>
                  <a:pt x="3297322" y="0"/>
                </a:moveTo>
                <a:lnTo>
                  <a:pt x="0" y="0"/>
                </a:lnTo>
                <a:lnTo>
                  <a:pt x="0" y="5310735"/>
                </a:lnTo>
                <a:lnTo>
                  <a:pt x="172028" y="5297654"/>
                </a:lnTo>
                <a:cubicBezTo>
                  <a:pt x="2098659" y="5101994"/>
                  <a:pt x="3602120" y="3474893"/>
                  <a:pt x="3602120" y="1496640"/>
                </a:cubicBezTo>
                <a:cubicBezTo>
                  <a:pt x="3602120" y="969106"/>
                  <a:pt x="3495207" y="466543"/>
                  <a:pt x="3301867" y="9436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H="1">
            <a:off x="8316070" y="0"/>
            <a:ext cx="3875931" cy="3202830"/>
          </a:xfrm>
          <a:custGeom>
            <a:avLst/>
            <a:gdLst>
              <a:gd name="connsiteX0" fmla="*/ 3875931 w 3875931"/>
              <a:gd name="connsiteY0" fmla="*/ 0 h 3202830"/>
              <a:gd name="connsiteX1" fmla="*/ 0 w 3875931"/>
              <a:gd name="connsiteY1" fmla="*/ 0 h 3202830"/>
              <a:gd name="connsiteX2" fmla="*/ 0 w 3875931"/>
              <a:gd name="connsiteY2" fmla="*/ 3131386 h 3202830"/>
              <a:gd name="connsiteX3" fmla="*/ 27618 w 3875931"/>
              <a:gd name="connsiteY3" fmla="*/ 3137760 h 3202830"/>
              <a:gd name="connsiteX4" fmla="*/ 673100 w 3875931"/>
              <a:gd name="connsiteY4" fmla="*/ 3202830 h 3202830"/>
              <a:gd name="connsiteX5" fmla="*/ 3875931 w 3875931"/>
              <a:gd name="connsiteY5" fmla="*/ 0 h 32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5931" h="3202830">
                <a:moveTo>
                  <a:pt x="3875931" y="0"/>
                </a:moveTo>
                <a:lnTo>
                  <a:pt x="0" y="0"/>
                </a:lnTo>
                <a:lnTo>
                  <a:pt x="0" y="3131386"/>
                </a:lnTo>
                <a:lnTo>
                  <a:pt x="27618" y="3137760"/>
                </a:lnTo>
                <a:cubicBezTo>
                  <a:pt x="236114" y="3180425"/>
                  <a:pt x="451991" y="3202830"/>
                  <a:pt x="673100" y="3202830"/>
                </a:cubicBezTo>
                <a:cubicBezTo>
                  <a:pt x="2441975" y="3202830"/>
                  <a:pt x="3875931" y="1768874"/>
                  <a:pt x="38759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60400" y="3812255"/>
            <a:ext cx="6105524" cy="307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7200">
                <a:solidFill>
                  <a:schemeClr val="lt1"/>
                </a:solidFill>
                <a:latin typeface="阿里巴巴普惠体 2.0 105 Heavy" panose="00020600040101010101" pitchFamily="18" charset="-122"/>
                <a:ea typeface="阿里巴巴普惠体 2.0 105 Heavy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accent1">
                    <a:alpha val="20000"/>
                  </a:schemeClr>
                </a:solidFill>
                <a:latin typeface="+mn-lt"/>
                <a:ea typeface="+mn-ea"/>
                <a:cs typeface="OPPOSans B" panose="00020600040101010101" pitchFamily="18" charset="-122"/>
              </a:rPr>
              <a:t>for </a:t>
            </a:r>
            <a:r>
              <a:rPr lang="en-US" altLang="zh-CN" sz="2000" dirty="0">
                <a:solidFill>
                  <a:schemeClr val="accent1">
                    <a:alpha val="20000"/>
                  </a:schemeClr>
                </a:solidFill>
                <a:cs typeface="OPPOSans B" charset="0"/>
              </a:rPr>
              <a:t>your attention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9118" y="2134280"/>
            <a:ext cx="7756961" cy="1879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66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0000" dirty="0">
                <a:solidFill>
                  <a:schemeClr val="accent1"/>
                </a:solidFill>
              </a:rPr>
              <a:t>TNANKS</a:t>
            </a:r>
            <a:endParaRPr lang="en-US" altLang="zh-CN" sz="10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616755"/>
            <a:ext cx="5894294" cy="49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Question and Objective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09800" y="2674620"/>
            <a:ext cx="320040" cy="320040"/>
          </a:xfrm>
          <a:prstGeom prst="rect">
            <a:avLst/>
          </a:prstGeom>
          <a:solidFill>
            <a:schemeClr val="accent1"/>
          </a:solidFill>
          <a:ln w="36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83163" y="3007754"/>
            <a:ext cx="6535737" cy="3227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24000" rIns="180000" bIns="216000" rtlCol="0" anchor="b"/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83163" y="3007754"/>
            <a:ext cx="114897" cy="32279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08746" y="3199606"/>
            <a:ext cx="1928197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Question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83163" y="1490570"/>
            <a:ext cx="6381048" cy="13576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 the current era of intelligent transportation, everyone can enjoy the convenience brought by ride-hailing services. The data generated by the platforms present an opportunity for city planners and researchers to analyze and predict travel demand more accurately.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7" descr="建筑旁的房子&#10;&#10;中度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>
          <a:xfrm>
            <a:off x="664485" y="1590407"/>
            <a:ext cx="1417319" cy="1417319"/>
          </a:xfrm>
          <a:custGeom>
            <a:avLst/>
            <a:gdLst>
              <a:gd name="connsiteX0" fmla="*/ 0 w 1515533"/>
              <a:gd name="connsiteY0" fmla="*/ 0 h 1515533"/>
              <a:gd name="connsiteX1" fmla="*/ 1515533 w 1515533"/>
              <a:gd name="connsiteY1" fmla="*/ 0 h 1515533"/>
              <a:gd name="connsiteX2" fmla="*/ 1515533 w 1515533"/>
              <a:gd name="connsiteY2" fmla="*/ 1515533 h 1515533"/>
              <a:gd name="connsiteX3" fmla="*/ 0 w 1515533"/>
              <a:gd name="connsiteY3" fmla="*/ 1515533 h 1515533"/>
              <a:gd name="connsiteX4" fmla="*/ 0 w 1515533"/>
              <a:gd name="connsiteY4" fmla="*/ 0 h 151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533" h="1515533">
                <a:moveTo>
                  <a:pt x="0" y="0"/>
                </a:moveTo>
                <a:lnTo>
                  <a:pt x="1515533" y="0"/>
                </a:lnTo>
                <a:lnTo>
                  <a:pt x="1515533" y="1515533"/>
                </a:lnTo>
                <a:lnTo>
                  <a:pt x="0" y="151553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9" name="图片 28" descr="建筑旁的房子&#10;&#10;中度可信度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8" r="10762"/>
          <a:stretch>
            <a:fillRect/>
          </a:stretch>
        </p:blipFill>
        <p:spPr>
          <a:xfrm>
            <a:off x="1320779" y="3199602"/>
            <a:ext cx="3031067" cy="3031067"/>
          </a:xfrm>
          <a:custGeom>
            <a:avLst/>
            <a:gdLst>
              <a:gd name="connsiteX0" fmla="*/ 0 w 3031067"/>
              <a:gd name="connsiteY0" fmla="*/ 0 h 3031067"/>
              <a:gd name="connsiteX1" fmla="*/ 3031067 w 3031067"/>
              <a:gd name="connsiteY1" fmla="*/ 0 h 3031067"/>
              <a:gd name="connsiteX2" fmla="*/ 3031067 w 3031067"/>
              <a:gd name="connsiteY2" fmla="*/ 3031067 h 3031067"/>
              <a:gd name="connsiteX3" fmla="*/ 0 w 3031067"/>
              <a:gd name="connsiteY3" fmla="*/ 3031067 h 3031067"/>
              <a:gd name="connsiteX4" fmla="*/ 0 w 3031067"/>
              <a:gd name="connsiteY4" fmla="*/ 0 h 303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067" h="3031067">
                <a:moveTo>
                  <a:pt x="0" y="0"/>
                </a:moveTo>
                <a:lnTo>
                  <a:pt x="3031067" y="0"/>
                </a:lnTo>
                <a:lnTo>
                  <a:pt x="3031067" y="3031067"/>
                </a:lnTo>
                <a:lnTo>
                  <a:pt x="0" y="303106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0" name="矩形 29"/>
          <p:cNvSpPr/>
          <p:nvPr/>
        </p:nvSpPr>
        <p:spPr>
          <a:xfrm>
            <a:off x="876300" y="3192780"/>
            <a:ext cx="320040" cy="320040"/>
          </a:xfrm>
          <a:prstGeom prst="rect">
            <a:avLst/>
          </a:prstGeom>
          <a:solidFill>
            <a:schemeClr val="accent1"/>
          </a:solidFill>
          <a:ln w="36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08756" y="3512872"/>
            <a:ext cx="6381048" cy="935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How can we accurately predict Origin-Destination (OD) matrices to optimize urban mobility and improve the efficiency of ride-hailing services?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8746" y="4720850"/>
            <a:ext cx="1928197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Objective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8756" y="5107920"/>
            <a:ext cx="6381048" cy="935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evelop more accurate and real-time predictions of travel demand by leveraging vast amounts of taxi trip data, ultimately contributing to smarter and more efficient urban transportation systems.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616755"/>
            <a:ext cx="5894294" cy="49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Related Concepts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7490" y="1267746"/>
            <a:ext cx="804691" cy="279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Grid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OPPOSans B" panose="00020600040101010101" pitchFamily="18" charset="-122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627490" y="1646597"/>
            <a:ext cx="4696261" cy="663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285750" indent="-285750" algn="l">
              <a:lnSpc>
                <a:spcPct val="130000"/>
              </a:lnSpc>
              <a:buChar char="•"/>
            </a:pPr>
            <a:r>
              <a:rPr lang="zh-CN" altLang="en-US" sz="1600" dirty="0">
                <a:cs typeface="OPPOSans L" panose="00020600040101010101" pitchFamily="18" charset="-122"/>
              </a:rPr>
              <a:t>n non-overlapping grids</a:t>
            </a:r>
            <a:endParaRPr lang="zh-CN" altLang="en-US" sz="1600" dirty="0">
              <a:cs typeface="OPPOSans L" panose="00020600040101010101" pitchFamily="18" charset="-122"/>
            </a:endParaRPr>
          </a:p>
          <a:p>
            <a:pPr marL="285750" indent="-285750" algn="l">
              <a:lnSpc>
                <a:spcPct val="130000"/>
              </a:lnSpc>
              <a:buChar char="•"/>
            </a:pPr>
            <a:r>
              <a:rPr lang="zh-CN" altLang="en-US" sz="1600" dirty="0">
                <a:cs typeface="OPPOSans L" panose="00020600040101010101" pitchFamily="18" charset="-122"/>
              </a:rPr>
              <a:t>2 </a:t>
            </a:r>
            <a:r>
              <a:rPr lang="en-US" altLang="zh-CN" sz="1600" dirty="0">
                <a:cs typeface="OPPOSans L" panose="00020600040101010101" pitchFamily="18" charset="-122"/>
              </a:rPr>
              <a:t>types:</a:t>
            </a:r>
            <a:r>
              <a:rPr lang="zh-CN" altLang="en-US" sz="1600" dirty="0">
                <a:cs typeface="OPPOSans L" panose="00020600040101010101" pitchFamily="18" charset="-122"/>
              </a:rPr>
              <a:t> regular division and irregular devision</a:t>
            </a:r>
            <a:endParaRPr lang="zh-CN" altLang="en-US" sz="1600" dirty="0">
              <a:cs typeface="OPPOSans L" panose="00020600040101010101" pitchFamily="18" charset="-122"/>
            </a:endParaRPr>
          </a:p>
        </p:txBody>
      </p:sp>
      <p:pic>
        <p:nvPicPr>
          <p:cNvPr id="2" name="图片 1" descr="upload_post_object_v2_20088452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9634" y="1051637"/>
            <a:ext cx="2473088" cy="2535608"/>
          </a:xfrm>
          <a:prstGeom prst="rect">
            <a:avLst/>
          </a:prstGeom>
        </p:spPr>
      </p:pic>
      <p:pic>
        <p:nvPicPr>
          <p:cNvPr id="4" name="图片 3" descr="upload_post_object_v2_4064457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723" y="1051637"/>
            <a:ext cx="2473068" cy="25355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H="1">
            <a:off x="6863379" y="3632005"/>
            <a:ext cx="4655478" cy="350499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indent="0" algn="l">
              <a:lnSpc>
                <a:spcPct val="130000"/>
              </a:lnSpc>
              <a:buNone/>
            </a:pPr>
            <a:r>
              <a:rPr lang="en-US" altLang="zh-CN" sz="1600" dirty="0">
                <a:cs typeface="OPPOSans L" panose="00020600040101010101" pitchFamily="18" charset="-122"/>
              </a:rPr>
              <a:t>I</a:t>
            </a:r>
            <a:r>
              <a:rPr lang="zh-CN" altLang="en-US" sz="1600" dirty="0">
                <a:cs typeface="OPPOSans L" panose="00020600040101010101" pitchFamily="18" charset="-122"/>
              </a:rPr>
              <a:t>rregular devision                   Regular division</a:t>
            </a:r>
            <a:endParaRPr lang="zh-CN" altLang="en-US" sz="1600" dirty="0">
              <a:cs typeface="OPPOSans L" panose="00020600040101010101" pitchFamily="18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7490" y="2408643"/>
            <a:ext cx="1255312" cy="279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Time slot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OPPOSans B" panose="00020600040101010101" pitchFamily="18" charset="-122"/>
            </a:endParaRPr>
          </a:p>
        </p:txBody>
      </p:sp>
      <p:sp>
        <p:nvSpPr>
          <p:cNvPr id="38" name="矩形 37"/>
          <p:cNvSpPr/>
          <p:nvPr/>
        </p:nvSpPr>
        <p:spPr>
          <a:xfrm flipH="1">
            <a:off x="627490" y="2786392"/>
            <a:ext cx="5076472" cy="663473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marL="285750" indent="-285750" algn="l">
              <a:lnSpc>
                <a:spcPct val="130000"/>
              </a:lnSpc>
              <a:buChar char="•"/>
            </a:pPr>
            <a:r>
              <a:rPr lang="en-US" altLang="zh-CN" sz="1600" dirty="0">
                <a:cs typeface="OPPOSans L" panose="00020600040101010101" pitchFamily="18" charset="-122"/>
              </a:rPr>
              <a:t>evenly </a:t>
            </a:r>
            <a:r>
              <a:rPr lang="zh-CN" altLang="en-US" sz="1600" dirty="0">
                <a:cs typeface="OPPOSans L" panose="00020600040101010101" pitchFamily="18" charset="-122"/>
              </a:rPr>
              <a:t>partition the time into a sequence of m slots</a:t>
            </a:r>
            <a:endParaRPr lang="zh-CN" altLang="en-US" sz="1600" dirty="0">
              <a:cs typeface="OPPOSans L" panose="00020600040101010101" pitchFamily="18" charset="-122"/>
            </a:endParaRPr>
          </a:p>
        </p:txBody>
      </p:sp>
      <p:pic>
        <p:nvPicPr>
          <p:cNvPr id="39" name="图片 38" descr="upload_post_object_v2_2635698475"/>
          <p:cNvPicPr>
            <a:picLocks noChangeAspect="1"/>
          </p:cNvPicPr>
          <p:nvPr/>
        </p:nvPicPr>
        <p:blipFill>
          <a:blip r:embed="rId3"/>
          <a:srcRect l="18905" t="81718"/>
          <a:stretch>
            <a:fillRect/>
          </a:stretch>
        </p:blipFill>
        <p:spPr>
          <a:xfrm>
            <a:off x="679452" y="3139246"/>
            <a:ext cx="4884154" cy="79559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627490" y="4038831"/>
            <a:ext cx="4696315" cy="2932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Origin-Destination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(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OD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)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 Matrix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OPPOSans B" panose="00020600040101010101" pitchFamily="18" charset="-122"/>
            </a:endParaRPr>
          </a:p>
        </p:txBody>
      </p:sp>
      <p:sp>
        <p:nvSpPr>
          <p:cNvPr id="41" name="矩形 40"/>
          <p:cNvSpPr/>
          <p:nvPr/>
        </p:nvSpPr>
        <p:spPr>
          <a:xfrm flipH="1">
            <a:off x="627490" y="4461918"/>
            <a:ext cx="8104136" cy="663473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marL="285750" indent="-285750" algn="l">
              <a:lnSpc>
                <a:spcPct val="130000"/>
              </a:lnSpc>
              <a:buChar char="•"/>
            </a:pPr>
            <a:r>
              <a:rPr lang="zh-CN" altLang="en-US" sz="1600" dirty="0">
                <a:cs typeface="OPPOSans L" panose="00020600040101010101" pitchFamily="18" charset="-122"/>
              </a:rPr>
              <a:t>square matrix that represents the number of trips or movements between origin </a:t>
            </a:r>
            <a:r>
              <a:rPr lang="en-US" altLang="zh-CN" sz="1600" dirty="0">
                <a:cs typeface="OPPOSans L" panose="00020600040101010101" pitchFamily="18" charset="-122"/>
              </a:rPr>
              <a:t>grids</a:t>
            </a:r>
            <a:r>
              <a:rPr lang="zh-CN" altLang="en-US" sz="1600" dirty="0">
                <a:cs typeface="OPPOSans L" panose="00020600040101010101" pitchFamily="18" charset="-122"/>
              </a:rPr>
              <a:t> and destination </a:t>
            </a:r>
            <a:r>
              <a:rPr lang="en-US" altLang="zh-CN" sz="1600" dirty="0">
                <a:cs typeface="OPPOSans L" panose="00020600040101010101" pitchFamily="18" charset="-122"/>
              </a:rPr>
              <a:t>grids</a:t>
            </a:r>
            <a:r>
              <a:rPr lang="zh-CN" altLang="en-US" sz="1600" dirty="0">
                <a:cs typeface="OPPOSans L" panose="00020600040101010101" pitchFamily="18" charset="-122"/>
              </a:rPr>
              <a:t> within a specific area or network</a:t>
            </a:r>
            <a:endParaRPr lang="zh-CN" altLang="en-US" sz="1600" dirty="0">
              <a:cs typeface="OPPOSans L" panose="00020600040101010101" pitchFamily="18" charset="-122"/>
            </a:endParaRPr>
          </a:p>
        </p:txBody>
      </p:sp>
      <p:pic>
        <p:nvPicPr>
          <p:cNvPr id="42" name="图片 41" descr="upload_post_object_v2_22911272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23" y="4038831"/>
            <a:ext cx="2489853" cy="2253088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 flipH="1">
            <a:off x="9792678" y="6291936"/>
            <a:ext cx="980101" cy="350499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indent="0" algn="l">
              <a:lnSpc>
                <a:spcPct val="130000"/>
              </a:lnSpc>
              <a:buNone/>
            </a:pPr>
            <a:r>
              <a:rPr lang="en-US" altLang="zh-CN" sz="1600" dirty="0">
                <a:cs typeface="OPPOSans L" panose="00020600040101010101" pitchFamily="18" charset="-122"/>
              </a:rPr>
              <a:t>OD matrix</a:t>
            </a:r>
            <a:endParaRPr lang="zh-CN" altLang="en-US" sz="1600" dirty="0">
              <a:cs typeface="OPPOSans L" panose="00020600040101010101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3028629" y="1646597"/>
                <a:ext cx="2133059" cy="42164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 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 ..., 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629" y="1646597"/>
                <a:ext cx="2133059" cy="421640"/>
              </a:xfrm>
              <a:prstGeom prst="rect">
                <a:avLst/>
              </a:prstGeom>
              <a:blipFill rotWithShape="1">
                <a:blip r:embed="rId5"/>
                <a:stretch>
                  <a:fillRect l="-15" t="-10" r="19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/>
              <p:cNvSpPr txBox="1"/>
              <p:nvPr/>
            </p:nvSpPr>
            <p:spPr>
              <a:xfrm>
                <a:off x="2849648" y="3449926"/>
                <a:ext cx="2713971" cy="42164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𝑠𝑙𝑜𝑡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 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𝑠𝑙𝑜𝑡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 ..., 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𝑠𝑙𝑜𝑡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648" y="3449926"/>
                <a:ext cx="2713971" cy="421640"/>
              </a:xfrm>
              <a:prstGeom prst="rect">
                <a:avLst/>
              </a:prstGeom>
              <a:blipFill rotWithShape="1">
                <a:blip r:embed="rId6"/>
                <a:stretch>
                  <a:fillRect l="-15" t="-144" r="14" b="-64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679452" y="5252128"/>
            <a:ext cx="4696315" cy="2932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OD Matrix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Prediction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OPPOSans B" panose="00020600040101010101" pitchFamily="18" charset="-122"/>
            </a:endParaRPr>
          </a:p>
        </p:txBody>
      </p:sp>
      <p:sp>
        <p:nvSpPr>
          <p:cNvPr id="47" name="矩形 46"/>
          <p:cNvSpPr/>
          <p:nvPr/>
        </p:nvSpPr>
        <p:spPr>
          <a:xfrm flipH="1">
            <a:off x="627490" y="5628463"/>
            <a:ext cx="8104082" cy="1013972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marL="285750" indent="-285750" algn="l">
              <a:lnSpc>
                <a:spcPct val="130000"/>
              </a:lnSpc>
              <a:buChar char="•"/>
            </a:pPr>
            <a:r>
              <a:rPr lang="en-US" altLang="zh-CN" sz="1600" dirty="0">
                <a:cs typeface="OPPOSans L" panose="00020600040101010101" pitchFamily="18" charset="-122"/>
              </a:rPr>
              <a:t>A</a:t>
            </a:r>
            <a:r>
              <a:rPr lang="zh-CN" altLang="en-US" sz="1600" dirty="0">
                <a:cs typeface="OPPOSans L" panose="00020600040101010101" pitchFamily="18" charset="-122"/>
              </a:rPr>
              <a:t> regression task. Given a sequence of observed OD matrices M</a:t>
            </a:r>
            <a:r>
              <a:rPr lang="en-US" altLang="zh-CN" sz="1600" baseline="-25000" dirty="0">
                <a:cs typeface="OPPOSans L" panose="00020600040101010101" pitchFamily="18" charset="-122"/>
              </a:rPr>
              <a:t>1</a:t>
            </a:r>
            <a:r>
              <a:rPr lang="zh-CN" altLang="en-US" sz="1600" dirty="0">
                <a:cs typeface="OPPOSans L" panose="00020600040101010101" pitchFamily="18" charset="-122"/>
              </a:rPr>
              <a:t>, M</a:t>
            </a:r>
            <a:r>
              <a:rPr lang="en-US" altLang="zh-CN" sz="1600" baseline="-25000" dirty="0">
                <a:cs typeface="OPPOSans L" panose="00020600040101010101" pitchFamily="18" charset="-122"/>
              </a:rPr>
              <a:t>2</a:t>
            </a:r>
            <a:r>
              <a:rPr lang="zh-CN" altLang="en-US" sz="1600" dirty="0">
                <a:cs typeface="OPPOSans L" panose="00020600040101010101" pitchFamily="18" charset="-122"/>
              </a:rPr>
              <a:t>, ... , M</a:t>
            </a:r>
            <a:r>
              <a:rPr lang="en-US" altLang="zh-CN" sz="1600" baseline="-25000" dirty="0">
                <a:cs typeface="OPPOSans L" panose="00020600040101010101" pitchFamily="18" charset="-122"/>
              </a:rPr>
              <a:t>t</a:t>
            </a:r>
            <a:r>
              <a:rPr lang="zh-CN" altLang="en-US" sz="1600" dirty="0">
                <a:cs typeface="OPPOSans L" panose="00020600040101010101" pitchFamily="18" charset="-122"/>
              </a:rPr>
              <a:t>  and auxiliary traffic context X</a:t>
            </a:r>
            <a:r>
              <a:rPr lang="en-US" altLang="zh-CN" sz="1600" baseline="-25000" dirty="0">
                <a:cs typeface="OPPOSans L" panose="00020600040101010101" pitchFamily="18" charset="-122"/>
              </a:rPr>
              <a:t>aux</a:t>
            </a:r>
            <a:r>
              <a:rPr lang="zh-CN" altLang="en-US" sz="1600" dirty="0">
                <a:cs typeface="OPPOSans L" panose="00020600040101010101" pitchFamily="18" charset="-122"/>
              </a:rPr>
              <a:t> (optional), to predict the OD Matrix M</a:t>
            </a:r>
            <a:r>
              <a:rPr lang="en-US" altLang="zh-CN" sz="1600" baseline="-25000" dirty="0">
                <a:cs typeface="OPPOSans L" panose="00020600040101010101" pitchFamily="18" charset="-122"/>
              </a:rPr>
              <a:t>t</a:t>
            </a:r>
            <a:r>
              <a:rPr lang="zh-CN" altLang="en-US" sz="1600" baseline="-25000" dirty="0">
                <a:cs typeface="OPPOSans L" panose="00020600040101010101" pitchFamily="18" charset="-122"/>
              </a:rPr>
              <a:t>+</a:t>
            </a:r>
            <a:r>
              <a:rPr lang="en-US" altLang="zh-CN" sz="1600" baseline="-25000" dirty="0">
                <a:cs typeface="OPPOSans L" panose="00020600040101010101" pitchFamily="18" charset="-122"/>
              </a:rPr>
              <a:t>1</a:t>
            </a:r>
            <a:r>
              <a:rPr lang="zh-CN" altLang="en-US" sz="1600" dirty="0">
                <a:cs typeface="OPPOSans L" panose="00020600040101010101" pitchFamily="18" charset="-122"/>
              </a:rPr>
              <a:t> in the next time slot</a:t>
            </a:r>
            <a:endParaRPr lang="zh-CN" altLang="en-US" sz="1600" dirty="0">
              <a:cs typeface="OPPOSans L" panose="00020600040101010101" pitchFamily="18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 flipH="1" flipV="1">
            <a:off x="7142308" y="1557572"/>
            <a:ext cx="5049693" cy="5300428"/>
          </a:xfrm>
          <a:custGeom>
            <a:avLst/>
            <a:gdLst>
              <a:gd name="connsiteX0" fmla="*/ 0 w 5049693"/>
              <a:gd name="connsiteY0" fmla="*/ 5300428 h 5300428"/>
              <a:gd name="connsiteX1" fmla="*/ 0 w 5049693"/>
              <a:gd name="connsiteY1" fmla="*/ 1720362 h 5300428"/>
              <a:gd name="connsiteX2" fmla="*/ 212789 w 5049693"/>
              <a:gd name="connsiteY2" fmla="*/ 1592143 h 5300428"/>
              <a:gd name="connsiteX3" fmla="*/ 420607 w 5049693"/>
              <a:gd name="connsiteY3" fmla="*/ 1446173 h 5300428"/>
              <a:gd name="connsiteX4" fmla="*/ 1508965 w 5049693"/>
              <a:gd name="connsiteY4" fmla="*/ 104717 h 5300428"/>
              <a:gd name="connsiteX5" fmla="*/ 1553942 w 5049693"/>
              <a:gd name="connsiteY5" fmla="*/ 0 h 5300428"/>
              <a:gd name="connsiteX6" fmla="*/ 5049693 w 5049693"/>
              <a:gd name="connsiteY6" fmla="*/ 0 h 5300428"/>
              <a:gd name="connsiteX7" fmla="*/ 5010789 w 5049693"/>
              <a:gd name="connsiteY7" fmla="*/ 190699 h 5300428"/>
              <a:gd name="connsiteX8" fmla="*/ 2441136 w 5049693"/>
              <a:gd name="connsiteY8" fmla="*/ 4118400 h 5300428"/>
              <a:gd name="connsiteX9" fmla="*/ 75437 w 5049693"/>
              <a:gd name="connsiteY9" fmla="*/ 5281248 h 530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9693" h="5300428">
                <a:moveTo>
                  <a:pt x="0" y="5300428"/>
                </a:moveTo>
                <a:lnTo>
                  <a:pt x="0" y="1720362"/>
                </a:lnTo>
                <a:lnTo>
                  <a:pt x="212789" y="1592143"/>
                </a:lnTo>
                <a:cubicBezTo>
                  <a:pt x="283408" y="1546158"/>
                  <a:pt x="352730" y="1497497"/>
                  <a:pt x="420607" y="1446173"/>
                </a:cubicBezTo>
                <a:cubicBezTo>
                  <a:pt x="895746" y="1086910"/>
                  <a:pt x="1264676" y="623995"/>
                  <a:pt x="1508965" y="104717"/>
                </a:cubicBezTo>
                <a:lnTo>
                  <a:pt x="1553942" y="0"/>
                </a:lnTo>
                <a:lnTo>
                  <a:pt x="5049693" y="0"/>
                </a:lnTo>
                <a:lnTo>
                  <a:pt x="5010789" y="190699"/>
                </a:lnTo>
                <a:cubicBezTo>
                  <a:pt x="4641389" y="1730651"/>
                  <a:pt x="3750290" y="3128519"/>
                  <a:pt x="2441136" y="4118400"/>
                </a:cubicBezTo>
                <a:cubicBezTo>
                  <a:pt x="1721101" y="4662834"/>
                  <a:pt x="916780" y="5051962"/>
                  <a:pt x="75437" y="5281248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任意多边形: 形状 16"/>
          <p:cNvSpPr/>
          <p:nvPr/>
        </p:nvSpPr>
        <p:spPr>
          <a:xfrm flipH="1">
            <a:off x="0" y="1884099"/>
            <a:ext cx="1420513" cy="2841026"/>
          </a:xfrm>
          <a:custGeom>
            <a:avLst/>
            <a:gdLst>
              <a:gd name="connsiteX0" fmla="*/ 1420513 w 1420513"/>
              <a:gd name="connsiteY0" fmla="*/ 0 h 2841026"/>
              <a:gd name="connsiteX1" fmla="*/ 1275274 w 1420513"/>
              <a:gd name="connsiteY1" fmla="*/ 7334 h 2841026"/>
              <a:gd name="connsiteX2" fmla="*/ 0 w 1420513"/>
              <a:gd name="connsiteY2" fmla="*/ 1420513 h 2841026"/>
              <a:gd name="connsiteX3" fmla="*/ 1275274 w 1420513"/>
              <a:gd name="connsiteY3" fmla="*/ 2833692 h 2841026"/>
              <a:gd name="connsiteX4" fmla="*/ 1420513 w 1420513"/>
              <a:gd name="connsiteY4" fmla="*/ 2841026 h 28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513" h="2841026">
                <a:moveTo>
                  <a:pt x="1420513" y="0"/>
                </a:moveTo>
                <a:lnTo>
                  <a:pt x="1275274" y="7334"/>
                </a:lnTo>
                <a:cubicBezTo>
                  <a:pt x="558972" y="80079"/>
                  <a:pt x="0" y="685018"/>
                  <a:pt x="0" y="1420513"/>
                </a:cubicBezTo>
                <a:cubicBezTo>
                  <a:pt x="0" y="2156008"/>
                  <a:pt x="558972" y="2760948"/>
                  <a:pt x="1275274" y="2833692"/>
                </a:cubicBezTo>
                <a:lnTo>
                  <a:pt x="1420513" y="28410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9140" y="744609"/>
            <a:ext cx="202519" cy="173884"/>
            <a:chOff x="559140" y="792149"/>
            <a:chExt cx="202519" cy="173884"/>
          </a:xfrm>
        </p:grpSpPr>
        <p:sp>
          <p:nvSpPr>
            <p:cNvPr id="11" name="矩形: 圆角 10"/>
            <p:cNvSpPr/>
            <p:nvPr/>
          </p:nvSpPr>
          <p:spPr>
            <a:xfrm>
              <a:off x="559140" y="792149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559140" y="861091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559140" y="930033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692320" y="2199917"/>
            <a:ext cx="5564845" cy="1135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8200">
                <a:solidFill>
                  <a:schemeClr val="accent1"/>
                </a:solidFill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7200" dirty="0">
                <a:latin typeface="+mj-lt"/>
                <a:ea typeface="+mj-ea"/>
              </a:rPr>
              <a:t>Part two</a:t>
            </a:r>
            <a:endParaRPr lang="zh-CN" altLang="en-US" sz="7200" dirty="0">
              <a:latin typeface="+mj-lt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2320" y="2567070"/>
            <a:ext cx="10499605" cy="2270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66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6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阿里巴巴普惠体 2.0 105 Heavy" panose="00020600040101010101" pitchFamily="18" charset="-122"/>
              </a:rPr>
              <a:t>Dataset</a:t>
            </a:r>
            <a:r>
              <a:rPr lang="zh-CN" altLang="en-US" sz="6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阿里巴巴普惠体 2.0 105 Heavy" panose="00020600040101010101" pitchFamily="18" charset="-122"/>
              </a:rPr>
              <a:t> </a:t>
            </a:r>
            <a:r>
              <a:rPr lang="en-US" altLang="zh-CN" sz="6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阿里巴巴普惠体 2.0 105 Heavy" panose="00020600040101010101" pitchFamily="18" charset="-122"/>
              </a:rPr>
              <a:t>and</a:t>
            </a:r>
            <a:r>
              <a:rPr lang="zh-CN" altLang="en-US" sz="6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阿里巴巴普惠体 2.0 105 Heavy" panose="00020600040101010101" pitchFamily="18" charset="-122"/>
              </a:rPr>
              <a:t> </a:t>
            </a:r>
            <a:r>
              <a:rPr lang="en-US" altLang="zh-CN" sz="6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阿里巴巴普惠体 2.0 105 Heavy" panose="00020600040101010101" pitchFamily="18" charset="-122"/>
              </a:rPr>
              <a:t>Framework</a:t>
            </a:r>
            <a:endParaRPr lang="zh-CN" altLang="en-US" sz="6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阿里巴巴普惠体 2.0 105 Heavy" panose="00020600040101010101" pitchFamily="18" charset="-122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466582" y="3111265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1"/>
            <a:ext cx="6014274" cy="5858279"/>
          </a:xfrm>
          <a:custGeom>
            <a:avLst/>
            <a:gdLst>
              <a:gd name="connsiteX0" fmla="*/ 2590152 w 6014274"/>
              <a:gd name="connsiteY0" fmla="*/ 0 h 5858279"/>
              <a:gd name="connsiteX1" fmla="*/ 6014274 w 6014274"/>
              <a:gd name="connsiteY1" fmla="*/ 0 h 5858279"/>
              <a:gd name="connsiteX2" fmla="*/ 5999473 w 6014274"/>
              <a:gd name="connsiteY2" fmla="*/ 110851 h 5858279"/>
              <a:gd name="connsiteX3" fmla="*/ 3334755 w 6014274"/>
              <a:gd name="connsiteY3" fmla="*/ 4504535 h 5858279"/>
              <a:gd name="connsiteX4" fmla="*/ 38813 w 6014274"/>
              <a:gd name="connsiteY4" fmla="*/ 5853887 h 5858279"/>
              <a:gd name="connsiteX5" fmla="*/ 0 w 6014274"/>
              <a:gd name="connsiteY5" fmla="*/ 5858279 h 5858279"/>
              <a:gd name="connsiteX6" fmla="*/ 0 w 6014274"/>
              <a:gd name="connsiteY6" fmla="*/ 2456929 h 5858279"/>
              <a:gd name="connsiteX7" fmla="*/ 206134 w 6014274"/>
              <a:gd name="connsiteY7" fmla="*/ 2400747 h 5858279"/>
              <a:gd name="connsiteX8" fmla="*/ 1314226 w 6014274"/>
              <a:gd name="connsiteY8" fmla="*/ 1832308 h 5858279"/>
              <a:gd name="connsiteX9" fmla="*/ 2581020 w 6014274"/>
              <a:gd name="connsiteY9" fmla="*/ 33056 h 585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4274" h="5858279">
                <a:moveTo>
                  <a:pt x="2590152" y="0"/>
                </a:moveTo>
                <a:lnTo>
                  <a:pt x="6014274" y="0"/>
                </a:lnTo>
                <a:lnTo>
                  <a:pt x="5999473" y="110851"/>
                </a:lnTo>
                <a:cubicBezTo>
                  <a:pt x="5709047" y="1833132"/>
                  <a:pt x="4774825" y="3415666"/>
                  <a:pt x="3334755" y="4504535"/>
                </a:cubicBezTo>
                <a:cubicBezTo>
                  <a:pt x="2352890" y="5246946"/>
                  <a:pt x="1214293" y="5700563"/>
                  <a:pt x="38813" y="5853887"/>
                </a:cubicBezTo>
                <a:lnTo>
                  <a:pt x="0" y="5858279"/>
                </a:lnTo>
                <a:lnTo>
                  <a:pt x="0" y="2456929"/>
                </a:lnTo>
                <a:lnTo>
                  <a:pt x="206134" y="2400747"/>
                </a:lnTo>
                <a:cubicBezTo>
                  <a:pt x="599340" y="2278993"/>
                  <a:pt x="974841" y="2088925"/>
                  <a:pt x="1314226" y="1832308"/>
                </a:cubicBezTo>
                <a:cubicBezTo>
                  <a:pt x="1925119" y="1370398"/>
                  <a:pt x="2360442" y="737146"/>
                  <a:pt x="2581020" y="33056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9404" y="455614"/>
            <a:ext cx="5338247" cy="75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8200">
                <a:solidFill>
                  <a:schemeClr val="accent1"/>
                </a:solidFill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>
                <a:latin typeface="+mj-lt"/>
                <a:ea typeface="+mj-ea"/>
              </a:rPr>
              <a:t>Workflow Structure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59140" y="744609"/>
            <a:ext cx="202519" cy="173884"/>
            <a:chOff x="559140" y="792149"/>
            <a:chExt cx="202519" cy="173884"/>
          </a:xfrm>
        </p:grpSpPr>
        <p:sp>
          <p:nvSpPr>
            <p:cNvPr id="38" name="矩形: 圆角 37"/>
            <p:cNvSpPr/>
            <p:nvPr/>
          </p:nvSpPr>
          <p:spPr>
            <a:xfrm>
              <a:off x="559140" y="792149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/>
            <p:cNvSpPr/>
            <p:nvPr/>
          </p:nvSpPr>
          <p:spPr>
            <a:xfrm>
              <a:off x="559140" y="861091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/>
            <p:cNvSpPr/>
            <p:nvPr/>
          </p:nvSpPr>
          <p:spPr>
            <a:xfrm>
              <a:off x="559140" y="930033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upload_post_object_v2_18600886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690" y="1318207"/>
            <a:ext cx="10661570" cy="50353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375138"/>
            <a:ext cx="7049010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Overview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7490" y="1262845"/>
            <a:ext cx="2198799" cy="3088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TLC Trip Records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OPPOSans B" panose="00020600040101010101" pitchFamily="18" charset="-122"/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7119670" y="5933099"/>
            <a:ext cx="4625852" cy="3194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panose="00020600040101010101" pitchFamily="18" charset="-122"/>
                <a:hlinkClick r:id="rId1"/>
              </a:rPr>
              <a:t>https://www.nyc.gov/site/tlc/about/tlc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panose="00020600040101010101" pitchFamily="18" charset="-122"/>
                <a:hlinkClick r:id="rId1"/>
              </a:rPr>
              <a:t>-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panose="00020600040101010101" pitchFamily="18" charset="-122"/>
                <a:hlinkClick r:id="rId1"/>
              </a:rPr>
              <a:t>trip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panose="00020600040101010101" pitchFamily="18" charset="-122"/>
                <a:hlinkClick r:id="rId1"/>
              </a:rPr>
              <a:t>-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panose="00020600040101010101" pitchFamily="18" charset="-122"/>
                <a:hlinkClick r:id="rId1"/>
              </a:rPr>
              <a:t>record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panose="00020600040101010101" pitchFamily="18" charset="-122"/>
                <a:hlinkClick r:id="rId1"/>
              </a:rPr>
              <a:t>-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panose="00020600040101010101" pitchFamily="18" charset="-122"/>
                <a:hlinkClick r:id="rId1"/>
              </a:rPr>
              <a:t>data.page</a:t>
            </a:r>
            <a:endParaRPr lang="zh-CN" altLang="en-US" sz="1400" dirty="0">
              <a:cs typeface="OPPOSans L" panose="00020600040101010101" pitchFamily="18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27490" y="1797019"/>
          <a:ext cx="4930140" cy="26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070"/>
                <a:gridCol w="24650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City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New York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Longitude range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</a:t>
                      </a:r>
                      <a:r>
                        <a:rPr lang="en-US" altLang="zh-CN"/>
                        <a:t>74.02</a:t>
                      </a:r>
                      <a:r>
                        <a:rPr lang="zh-CN" altLang="en-US"/>
                        <a:t>-</a:t>
                      </a:r>
                      <a:r>
                        <a:rPr lang="en-US" altLang="zh-CN"/>
                        <a:t>73.95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</a:t>
                      </a:r>
                      <a:r>
                        <a:rPr lang="en-US" altLang="zh-CN"/>
                        <a:t>ati</a:t>
                      </a:r>
                      <a:r>
                        <a:rPr lang="zh-CN" altLang="en-US"/>
                        <a:t>tude range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40.67</a:t>
                      </a:r>
                      <a:r>
                        <a:rPr lang="zh-CN" altLang="en-US"/>
                        <a:t>-</a:t>
                      </a:r>
                      <a:r>
                        <a:rPr lang="en-US" altLang="zh-CN"/>
                        <a:t>40.77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Time Period‎(UTC-4)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2023/10/01</a:t>
                      </a:r>
                      <a:r>
                        <a:rPr lang="zh-CN" altLang="en-US"/>
                        <a:t>-</a:t>
                      </a:r>
                      <a:r>
                        <a:rPr lang="en-US" altLang="zh-CN"/>
                        <a:t>2024/3/31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Number of time slot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4392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Length of time slot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 hour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Number of grids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263×263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图片 3" descr="upload_post_object_v2_12777220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584" y="1825178"/>
            <a:ext cx="2862956" cy="3799135"/>
          </a:xfrm>
          <a:prstGeom prst="rect">
            <a:avLst/>
          </a:prstGeom>
        </p:spPr>
      </p:pic>
      <p:pic>
        <p:nvPicPr>
          <p:cNvPr id="37" name="图片 36" descr="upload_post_object_v2_30288789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840" y="1825156"/>
            <a:ext cx="2997744" cy="2873869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627490" y="4801648"/>
            <a:ext cx="3142287" cy="337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NYC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Taxi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Zones Geojson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OPPOSans B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657071" y="4785423"/>
            <a:ext cx="4555147" cy="369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T</a:t>
            </a:r>
            <a:r>
              <a:rPr lang="zh-CN" altLang="en-US"/>
              <a:t>he coordinates of the regional boundaries</a:t>
            </a: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27490" y="5624265"/>
            <a:ext cx="2198799" cy="3088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LibCity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OPPOSans B" panose="00020600040101010101" pitchFamily="18" charset="-122"/>
              </a:rPr>
              <a:t>Library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OPPOSans B" panose="00020600040101010101" pitchFamily="18" charset="-122"/>
            </a:endParaRPr>
          </a:p>
        </p:txBody>
      </p:sp>
      <p:sp>
        <p:nvSpPr>
          <p:cNvPr id="43" name="矩形 42"/>
          <p:cNvSpPr/>
          <p:nvPr/>
        </p:nvSpPr>
        <p:spPr>
          <a:xfrm flipH="1">
            <a:off x="7119670" y="6252476"/>
            <a:ext cx="4625852" cy="31940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charset="0"/>
                <a:hlinkClick r:id="rId4"/>
              </a:rPr>
              <a:t>https://libcity.ai/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charset="0"/>
                <a:hlinkClick r:id="rId4"/>
              </a:rPr>
              <a:t>#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OPPOSans L" charset="0"/>
                <a:hlinkClick r:id="rId4"/>
              </a:rPr>
              <a:t>/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OPPOSans L" charset="0"/>
              <a:hlinkClick r:id="rId4"/>
            </a:endParaRPr>
          </a:p>
        </p:txBody>
      </p:sp>
      <p:pic>
        <p:nvPicPr>
          <p:cNvPr id="45" name="图片 44" descr="upload_post_object_v2_17859805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262" y="5349246"/>
            <a:ext cx="4374858" cy="1222638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6600452" y="1455586"/>
            <a:ext cx="5145124" cy="369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/>
              <a:t>NYC</a:t>
            </a:r>
            <a:r>
              <a:rPr lang="zh-CN" altLang="en-US" sz="1600"/>
              <a:t> Taxi </a:t>
            </a:r>
            <a:r>
              <a:rPr lang="en-US" altLang="zh-CN" sz="1600"/>
              <a:t>Zone</a:t>
            </a:r>
            <a:r>
              <a:rPr lang="zh-CN" altLang="en-US" sz="1600"/>
              <a:t>                   </a:t>
            </a:r>
            <a:r>
              <a:rPr lang="en-US" altLang="zh-CN" sz="1600"/>
              <a:t>NYC </a:t>
            </a:r>
            <a:r>
              <a:rPr lang="zh-CN" altLang="en-US" sz="1600"/>
              <a:t>Administrative District</a:t>
            </a:r>
            <a:endParaRPr lang="zh-CN" altLang="en-US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375138"/>
            <a:ext cx="6570435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Data </a:t>
            </a:r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C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leaning and </a:t>
            </a:r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P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reprocessing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37917" y="1509494"/>
            <a:ext cx="2154012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20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Sptial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Cleaning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37917" y="1792450"/>
            <a:ext cx="2994521" cy="65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Exclude records where the pick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-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up and drop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-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off locations were the same.</a:t>
            </a:r>
            <a:endParaRPr lang="zh-CN" altLang="en-US" dirty="0">
              <a:latin typeface="+mn-lt"/>
              <a:ea typeface="+mn-ea"/>
              <a:cs typeface="OPPOSans L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31898" y="1051637"/>
            <a:ext cx="2154012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Geometry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File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31897" y="1334593"/>
            <a:ext cx="3877506" cy="1116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Store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 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g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eographic entity information</a:t>
            </a:r>
            <a:endParaRPr lang="zh-CN" altLang="en-US" dirty="0">
              <a:latin typeface="+mn-lt"/>
              <a:ea typeface="+mn-ea"/>
              <a:cs typeface="OPPOSans L" panose="00020600040101010101" pitchFamily="18" charset="-122"/>
            </a:endParaRPr>
          </a:p>
          <a:p>
            <a:pPr marL="285750" indent="-285750">
              <a:buChar char="•"/>
            </a:pP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G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eo_id</a:t>
            </a:r>
            <a:endParaRPr lang="en-US" altLang="zh-CN" dirty="0">
              <a:latin typeface="+mn-lt"/>
              <a:ea typeface="+mn-ea"/>
              <a:cs typeface="OPPOSans L" panose="00020600040101010101" pitchFamily="18" charset="-122"/>
            </a:endParaRPr>
          </a:p>
          <a:p>
            <a:pPr marL="285750" indent="-285750">
              <a:buChar char="•"/>
            </a:pP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T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ype</a:t>
            </a:r>
            <a:endParaRPr lang="en-US" altLang="zh-CN" dirty="0">
              <a:latin typeface="+mn-lt"/>
              <a:ea typeface="+mn-ea"/>
              <a:cs typeface="OPPOSans L" panose="00020600040101010101" pitchFamily="18" charset="-122"/>
            </a:endParaRPr>
          </a:p>
          <a:p>
            <a:pPr marL="285750" indent="-285750">
              <a:buChar char="•"/>
            </a:pP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Coordinates</a:t>
            </a:r>
            <a:endParaRPr lang="en-US" altLang="zh-CN" dirty="0">
              <a:latin typeface="+mn-lt"/>
              <a:ea typeface="+mn-ea"/>
              <a:cs typeface="OPPOSans L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54872" y="2785119"/>
            <a:ext cx="2154012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Relation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File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54872" y="3061969"/>
            <a:ext cx="2633762" cy="11616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Store Geographical relationships</a:t>
            </a:r>
            <a:endParaRPr lang="en-US" altLang="zh-CN" dirty="0">
              <a:latin typeface="+mn-lt"/>
              <a:ea typeface="+mn-ea"/>
              <a:cs typeface="OPPOSans L" panose="00020600040101010101" pitchFamily="18" charset="-122"/>
            </a:endParaRPr>
          </a:p>
          <a:p>
            <a:pPr marL="285750" indent="-285750">
              <a:buChar char="•"/>
            </a:pP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Origin_id</a:t>
            </a:r>
            <a:endParaRPr lang="zh-CN" altLang="en-US" dirty="0">
              <a:latin typeface="+mn-lt"/>
              <a:ea typeface="+mn-ea"/>
              <a:cs typeface="OPPOSans L" panose="00020600040101010101" pitchFamily="18" charset="-122"/>
            </a:endParaRPr>
          </a:p>
          <a:p>
            <a:pPr marL="285750" indent="-285750">
              <a:buChar char="•"/>
            </a:pP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Destination_id</a:t>
            </a:r>
            <a:endParaRPr lang="en-US" altLang="zh-CN" dirty="0">
              <a:latin typeface="+mn-lt"/>
              <a:ea typeface="+mn-ea"/>
              <a:cs typeface="OPPOSans L" panose="00020600040101010101" pitchFamily="18" charset="-122"/>
            </a:endParaRPr>
          </a:p>
          <a:p>
            <a:pPr marL="285750" indent="-285750">
              <a:buChar char="•"/>
            </a:pP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Cost</a:t>
            </a:r>
            <a:endParaRPr lang="zh-CN" altLang="en-US" dirty="0">
              <a:latin typeface="+mn-lt"/>
              <a:ea typeface="+mn-ea"/>
              <a:cs typeface="OPPOSans L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62381" y="5147499"/>
            <a:ext cx="2154012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OD Dynamic FIle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62380" y="5430455"/>
            <a:ext cx="2921679" cy="11361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Store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 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OD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 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matrix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 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at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 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each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 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timeslots</a:t>
            </a:r>
            <a:endParaRPr lang="en-US" altLang="zh-CN" dirty="0">
              <a:latin typeface="+mn-lt"/>
              <a:ea typeface="+mn-ea"/>
              <a:cs typeface="OPPOSans L" panose="00020600040101010101" pitchFamily="18" charset="-122"/>
            </a:endParaRPr>
          </a:p>
          <a:p>
            <a:pPr marL="285750" indent="-285750">
              <a:buChar char="•"/>
            </a:pP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T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ime</a:t>
            </a:r>
            <a:endParaRPr lang="en-US" altLang="zh-CN" dirty="0">
              <a:latin typeface="+mn-lt"/>
              <a:ea typeface="+mn-ea"/>
              <a:cs typeface="OPPOSans L" panose="00020600040101010101" pitchFamily="18" charset="-122"/>
            </a:endParaRPr>
          </a:p>
          <a:p>
            <a:pPr marL="285750" indent="-285750">
              <a:buChar char="•"/>
            </a:pP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Origin_id, Destination_id</a:t>
            </a:r>
            <a:endParaRPr lang="en-US" altLang="zh-CN" dirty="0">
              <a:latin typeface="+mn-lt"/>
              <a:ea typeface="+mn-ea"/>
              <a:cs typeface="OPPOSans L" panose="00020600040101010101" pitchFamily="18" charset="-122"/>
            </a:endParaRPr>
          </a:p>
          <a:p>
            <a:pPr marL="285750" indent="-285750">
              <a:buChar char="•"/>
            </a:pP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Flow</a:t>
            </a:r>
            <a:endParaRPr lang="en-US" altLang="zh-CN" dirty="0">
              <a:latin typeface="+mn-lt"/>
              <a:ea typeface="+mn-ea"/>
              <a:cs typeface="OPPOSans L" panose="00020600040101010101" pitchFamily="18" charset="-122"/>
            </a:endParaRPr>
          </a:p>
          <a:p>
            <a:pPr marL="285750" indent="-285750">
              <a:buChar char="•"/>
            </a:pPr>
            <a:endParaRPr lang="zh-CN" altLang="en-US" dirty="0">
              <a:latin typeface="+mn-lt"/>
              <a:ea typeface="+mn-ea"/>
              <a:cs typeface="OPPOSans L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37922" y="5531794"/>
            <a:ext cx="2154012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Temporal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Cleaning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37937" y="5831300"/>
            <a:ext cx="6762271" cy="8739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C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onvert the times to timestamp format and 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UTC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-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4 version. C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alculate the minimum and maximum timestamps 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and segment the data into 1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-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hour intervals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. </a:t>
            </a:r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R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etain only the records where the start and end times fell within the same time interval.</a:t>
            </a:r>
            <a:endParaRPr lang="zh-CN" altLang="en-US" dirty="0">
              <a:latin typeface="+mn-lt"/>
              <a:ea typeface="+mn-ea"/>
              <a:cs typeface="OPPOSans L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7053" y="4035074"/>
            <a:ext cx="2154012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Interested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Columns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7053" y="4318030"/>
            <a:ext cx="2234182" cy="838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OPPOSans L" panose="00020600040101010101" pitchFamily="18" charset="-122"/>
              </a:rPr>
              <a:t>P</a:t>
            </a:r>
            <a:r>
              <a:rPr lang="zh-CN" altLang="en-US" dirty="0">
                <a:latin typeface="+mn-lt"/>
                <a:ea typeface="+mn-ea"/>
                <a:cs typeface="OPPOSans L" panose="00020600040101010101" pitchFamily="18" charset="-122"/>
              </a:rPr>
              <a:t>ick-up and drop-off times, and pick-up and drop-off locations</a:t>
            </a:r>
            <a:endParaRPr lang="zh-CN" altLang="en-US" dirty="0">
              <a:latin typeface="+mn-lt"/>
              <a:ea typeface="+mn-ea"/>
              <a:cs typeface="OPPOSans L" panose="00020600040101010101" pitchFamily="18" charset="-122"/>
            </a:endParaRPr>
          </a:p>
        </p:txBody>
      </p:sp>
      <p:sp>
        <p:nvSpPr>
          <p:cNvPr id="21" name="任意多边形: 形状 20"/>
          <p:cNvSpPr/>
          <p:nvPr/>
        </p:nvSpPr>
        <p:spPr bwMode="auto">
          <a:xfrm flipH="1">
            <a:off x="2657485" y="3325650"/>
            <a:ext cx="879836" cy="1015533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任意多边形: 形状 21"/>
          <p:cNvSpPr/>
          <p:nvPr/>
        </p:nvSpPr>
        <p:spPr bwMode="auto">
          <a:xfrm flipH="1">
            <a:off x="3619426" y="3785467"/>
            <a:ext cx="1180064" cy="1362064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 flipH="1">
            <a:off x="4221488" y="2085975"/>
            <a:ext cx="1851983" cy="2137612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任意多边形: 形状 23"/>
          <p:cNvSpPr/>
          <p:nvPr/>
        </p:nvSpPr>
        <p:spPr bwMode="auto">
          <a:xfrm flipH="1">
            <a:off x="6169715" y="2330240"/>
            <a:ext cx="1039916" cy="1200301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任意多边形: 形状 24"/>
          <p:cNvSpPr/>
          <p:nvPr/>
        </p:nvSpPr>
        <p:spPr bwMode="auto">
          <a:xfrm flipH="1">
            <a:off x="6722809" y="3141904"/>
            <a:ext cx="1633406" cy="1885325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4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" name="任意多边形: 形状 25"/>
          <p:cNvSpPr/>
          <p:nvPr/>
        </p:nvSpPr>
        <p:spPr bwMode="auto">
          <a:xfrm flipH="1">
            <a:off x="8462381" y="3332145"/>
            <a:ext cx="879836" cy="1015533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7" name="任意多边形: 形状 26"/>
          <p:cNvSpPr/>
          <p:nvPr/>
        </p:nvSpPr>
        <p:spPr bwMode="auto">
          <a:xfrm>
            <a:off x="4791983" y="2785123"/>
            <a:ext cx="710992" cy="73931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/>
        </p:nvSpPr>
        <p:spPr bwMode="auto">
          <a:xfrm>
            <a:off x="3973916" y="4244496"/>
            <a:ext cx="471084" cy="44400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9" name="任意多边形: 形状 28"/>
          <p:cNvSpPr/>
          <p:nvPr/>
        </p:nvSpPr>
        <p:spPr bwMode="auto">
          <a:xfrm>
            <a:off x="6482104" y="2742206"/>
            <a:ext cx="415138" cy="37637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任意多边形: 形状 29"/>
          <p:cNvSpPr/>
          <p:nvPr/>
        </p:nvSpPr>
        <p:spPr bwMode="auto">
          <a:xfrm>
            <a:off x="7238536" y="3758537"/>
            <a:ext cx="601952" cy="65206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1" name="任意多边形: 形状 30"/>
          <p:cNvSpPr/>
          <p:nvPr/>
        </p:nvSpPr>
        <p:spPr bwMode="auto">
          <a:xfrm>
            <a:off x="8726682" y="3664296"/>
            <a:ext cx="351232" cy="35123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/>
        </p:nvSpPr>
        <p:spPr bwMode="auto">
          <a:xfrm>
            <a:off x="2921787" y="3663467"/>
            <a:ext cx="351232" cy="3399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2461260" y="2451252"/>
            <a:ext cx="1600200" cy="419100"/>
          </a:xfrm>
          <a:custGeom>
            <a:avLst/>
            <a:gdLst>
              <a:gd name="connsiteX0" fmla="*/ 1600200 w 1600200"/>
              <a:gd name="connsiteY0" fmla="*/ 419100 h 419100"/>
              <a:gd name="connsiteX1" fmla="*/ 0 w 1600200"/>
              <a:gd name="connsiteY1" fmla="*/ 419100 h 419100"/>
              <a:gd name="connsiteX2" fmla="*/ 0 w 16002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419100">
                <a:moveTo>
                  <a:pt x="1600200" y="419100"/>
                </a:moveTo>
                <a:lnTo>
                  <a:pt x="0" y="419100"/>
                </a:lnTo>
                <a:lnTo>
                  <a:pt x="0" y="0"/>
                </a:lnTo>
              </a:path>
            </a:pathLst>
          </a:custGeom>
          <a:ln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968976" y="3461792"/>
            <a:ext cx="1688561" cy="447675"/>
          </a:xfrm>
          <a:custGeom>
            <a:avLst/>
            <a:gdLst>
              <a:gd name="connsiteX0" fmla="*/ 1047750 w 1047750"/>
              <a:gd name="connsiteY0" fmla="*/ 0 h 447675"/>
              <a:gd name="connsiteX1" fmla="*/ 0 w 1047750"/>
              <a:gd name="connsiteY1" fmla="*/ 0 h 447675"/>
              <a:gd name="connsiteX2" fmla="*/ 0 w 1047750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7750" h="447675">
                <a:moveTo>
                  <a:pt x="1047750" y="0"/>
                </a:moveTo>
                <a:lnTo>
                  <a:pt x="0" y="0"/>
                </a:lnTo>
                <a:lnTo>
                  <a:pt x="0" y="447675"/>
                </a:lnTo>
              </a:path>
            </a:pathLst>
          </a:custGeom>
          <a:ln>
            <a:solidFill>
              <a:schemeClr val="accent1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>
            <a:off x="2562202" y="4810125"/>
            <a:ext cx="914423" cy="614224"/>
          </a:xfrm>
          <a:custGeom>
            <a:avLst/>
            <a:gdLst>
              <a:gd name="connsiteX0" fmla="*/ 333375 w 333375"/>
              <a:gd name="connsiteY0" fmla="*/ 0 h 571500"/>
              <a:gd name="connsiteX1" fmla="*/ 0 w 333375"/>
              <a:gd name="connsiteY1" fmla="*/ 0 h 571500"/>
              <a:gd name="connsiteX2" fmla="*/ 0 w 333375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" h="571500">
                <a:moveTo>
                  <a:pt x="333375" y="0"/>
                </a:moveTo>
                <a:lnTo>
                  <a:pt x="0" y="0"/>
                </a:lnTo>
                <a:lnTo>
                  <a:pt x="0" y="571500"/>
                </a:ln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>
          <a:xfrm>
            <a:off x="6959600" y="1646597"/>
            <a:ext cx="579852" cy="677503"/>
          </a:xfrm>
          <a:custGeom>
            <a:avLst/>
            <a:gdLst>
              <a:gd name="connsiteX0" fmla="*/ 0 w 946150"/>
              <a:gd name="connsiteY0" fmla="*/ 387350 h 387350"/>
              <a:gd name="connsiteX1" fmla="*/ 0 w 946150"/>
              <a:gd name="connsiteY1" fmla="*/ 0 h 387350"/>
              <a:gd name="connsiteX2" fmla="*/ 946150 w 946150"/>
              <a:gd name="connsiteY2" fmla="*/ 0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6150" h="387350">
                <a:moveTo>
                  <a:pt x="0" y="387350"/>
                </a:moveTo>
                <a:lnTo>
                  <a:pt x="0" y="0"/>
                </a:lnTo>
                <a:lnTo>
                  <a:pt x="946150" y="0"/>
                </a:lnTo>
              </a:path>
            </a:pathLst>
          </a:custGeom>
          <a:ln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/>
        </p:nvSpPr>
        <p:spPr>
          <a:xfrm>
            <a:off x="8717280" y="2870315"/>
            <a:ext cx="360620" cy="441960"/>
          </a:xfrm>
          <a:custGeom>
            <a:avLst/>
            <a:gdLst>
              <a:gd name="connsiteX0" fmla="*/ 0 w 716280"/>
              <a:gd name="connsiteY0" fmla="*/ 441960 h 441960"/>
              <a:gd name="connsiteX1" fmla="*/ 0 w 716280"/>
              <a:gd name="connsiteY1" fmla="*/ 0 h 441960"/>
              <a:gd name="connsiteX2" fmla="*/ 716280 w 716280"/>
              <a:gd name="connsiteY2" fmla="*/ 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280" h="441960">
                <a:moveTo>
                  <a:pt x="0" y="441960"/>
                </a:moveTo>
                <a:lnTo>
                  <a:pt x="0" y="0"/>
                </a:lnTo>
                <a:lnTo>
                  <a:pt x="716280" y="0"/>
                </a:ln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/>
          <p:cNvSpPr/>
          <p:nvPr/>
        </p:nvSpPr>
        <p:spPr>
          <a:xfrm>
            <a:off x="7543800" y="5156200"/>
            <a:ext cx="723900" cy="225481"/>
          </a:xfrm>
          <a:custGeom>
            <a:avLst/>
            <a:gdLst>
              <a:gd name="connsiteX0" fmla="*/ 0 w 723900"/>
              <a:gd name="connsiteY0" fmla="*/ 0 h 431800"/>
              <a:gd name="connsiteX1" fmla="*/ 0 w 723900"/>
              <a:gd name="connsiteY1" fmla="*/ 431800 h 431800"/>
              <a:gd name="connsiteX2" fmla="*/ 723900 w 723900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431800">
                <a:moveTo>
                  <a:pt x="0" y="0"/>
                </a:moveTo>
                <a:lnTo>
                  <a:pt x="0" y="431800"/>
                </a:lnTo>
                <a:lnTo>
                  <a:pt x="723900" y="431800"/>
                </a:lnTo>
              </a:path>
            </a:pathLst>
          </a:cu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: 形状 2"/>
          <p:cNvSpPr/>
          <p:nvPr/>
        </p:nvSpPr>
        <p:spPr>
          <a:xfrm flipH="1">
            <a:off x="0" y="0"/>
            <a:ext cx="1644196" cy="1646564"/>
          </a:xfrm>
          <a:custGeom>
            <a:avLst/>
            <a:gdLst>
              <a:gd name="connsiteX0" fmla="*/ 1644196 w 1644196"/>
              <a:gd name="connsiteY0" fmla="*/ 0 h 1646564"/>
              <a:gd name="connsiteX1" fmla="*/ 0 w 1644196"/>
              <a:gd name="connsiteY1" fmla="*/ 0 h 1646564"/>
              <a:gd name="connsiteX2" fmla="*/ 1478326 w 1644196"/>
              <a:gd name="connsiteY2" fmla="*/ 1638188 h 1646564"/>
              <a:gd name="connsiteX3" fmla="*/ 1644196 w 1644196"/>
              <a:gd name="connsiteY3" fmla="*/ 1646564 h 1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96" h="1646564">
                <a:moveTo>
                  <a:pt x="1644196" y="0"/>
                </a:moveTo>
                <a:lnTo>
                  <a:pt x="0" y="0"/>
                </a:lnTo>
                <a:cubicBezTo>
                  <a:pt x="0" y="852602"/>
                  <a:pt x="647973" y="1553862"/>
                  <a:pt x="1478326" y="1638188"/>
                </a:cubicBezTo>
                <a:lnTo>
                  <a:pt x="1644196" y="164656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451793" y="634402"/>
            <a:ext cx="417214" cy="41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5400000">
            <a:off x="619125" y="791006"/>
            <a:ext cx="120650" cy="1040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9017" y="375138"/>
            <a:ext cx="6570435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8200">
                <a:latin typeface="字由文艺黑" panose="00020600040101010101" pitchFamily="18" charset="-122"/>
                <a:ea typeface="字由文艺黑" panose="00020600040101010101" pitchFamily="18" charset="-122"/>
                <a:cs typeface="阿里巴巴普惠体 2.0 105 Heavy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Challenge and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Data </a:t>
            </a:r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visualization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31" name="矩形 30"/>
          <p:cNvSpPr/>
          <p:nvPr/>
        </p:nvSpPr>
        <p:spPr>
          <a:xfrm flipH="1">
            <a:off x="627490" y="1360030"/>
            <a:ext cx="11202101" cy="102558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marL="285750" indent="-285750">
              <a:lnSpc>
                <a:spcPct val="130000"/>
              </a:lnSpc>
              <a:buChar char="•"/>
            </a:pPr>
            <a:r>
              <a:rPr lang="en-US" altLang="zh-CN" sz="1600" b="1" dirty="0">
                <a:cs typeface="OPPOSans L" panose="00020600040101010101" pitchFamily="18" charset="-122"/>
              </a:rPr>
              <a:t>Sparsity</a:t>
            </a:r>
            <a:r>
              <a:rPr lang="en-US" altLang="zh-CN" sz="1600" dirty="0">
                <a:cs typeface="OPPOSans L" panose="00020600040101010101" pitchFamily="18" charset="-122"/>
              </a:rPr>
              <a:t>: Values at 298,476,633 positions in the 4392 263*263 OD matrices are zero</a:t>
            </a:r>
            <a:endParaRPr lang="en-US" altLang="zh-CN" sz="1600" dirty="0">
              <a:cs typeface="OPPOSans L" panose="00020600040101010101" pitchFamily="18" charset="-122"/>
            </a:endParaRPr>
          </a:p>
          <a:p>
            <a:pPr marL="285750" indent="-285750">
              <a:lnSpc>
                <a:spcPct val="130000"/>
              </a:lnSpc>
              <a:buChar char="•"/>
            </a:pPr>
            <a:r>
              <a:rPr lang="zh-CN" altLang="en-US" sz="1600" b="1" dirty="0">
                <a:cs typeface="OPPOSans L" panose="00020600040101010101" pitchFamily="18" charset="-122"/>
              </a:rPr>
              <a:t>Spatial and </a:t>
            </a:r>
            <a:r>
              <a:rPr lang="en-US" altLang="zh-CN" sz="1600" b="1" dirty="0">
                <a:cs typeface="OPPOSans L" panose="00020600040101010101" pitchFamily="18" charset="-122"/>
              </a:rPr>
              <a:t>t</a:t>
            </a:r>
            <a:r>
              <a:rPr lang="zh-CN" altLang="en-US" sz="1600" b="1" dirty="0">
                <a:cs typeface="OPPOSans L" panose="00020600040101010101" pitchFamily="18" charset="-122"/>
              </a:rPr>
              <a:t>emporal feature fusion</a:t>
            </a:r>
            <a:r>
              <a:rPr lang="en-US" altLang="zh-CN" sz="1600" dirty="0">
                <a:cs typeface="OPPOSans L" panose="00020600040101010101" pitchFamily="18" charset="-122"/>
              </a:rPr>
              <a:t>: Integrate temporal and spatial information for modeling</a:t>
            </a:r>
            <a:endParaRPr lang="en-US" altLang="zh-CN" sz="1600" dirty="0">
              <a:cs typeface="OPPOSans L" panose="00020600040101010101" pitchFamily="18" charset="-122"/>
            </a:endParaRPr>
          </a:p>
          <a:p>
            <a:pPr marL="285750" indent="-285750">
              <a:lnSpc>
                <a:spcPct val="130000"/>
              </a:lnSpc>
              <a:buChar char="•"/>
            </a:pPr>
            <a:r>
              <a:rPr lang="en-US" altLang="zh-CN" sz="1600" b="1" dirty="0">
                <a:cs typeface="OPPOSans L" panose="00020600040101010101" pitchFamily="18" charset="-122"/>
              </a:rPr>
              <a:t>Prediction in 2 aspects</a:t>
            </a:r>
            <a:r>
              <a:rPr lang="en-US" altLang="zh-CN" sz="1600" dirty="0">
                <a:cs typeface="OPPOSans L" panose="00020600040101010101" pitchFamily="18" charset="-122"/>
              </a:rPr>
              <a:t>: the quantity of passenger demands from the origin and the final destinations</a:t>
            </a:r>
            <a:endParaRPr lang="en-US" altLang="zh-CN" sz="1600" dirty="0">
              <a:cs typeface="OPPOSans L" panose="00020600040101010101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 flipH="1">
            <a:off x="2742591" y="6383749"/>
            <a:ext cx="1119457" cy="322636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30000"/>
              </a:lnSpc>
            </a:pPr>
            <a:r>
              <a:rPr lang="en-US" altLang="zh-CN" sz="1400" dirty="0">
                <a:cs typeface="OPPOSans L" panose="00020600040101010101" pitchFamily="18" charset="-122"/>
              </a:rPr>
              <a:t>Taxi Trip Flow</a:t>
            </a:r>
            <a:endParaRPr lang="zh-CN" altLang="en-US" sz="1400" dirty="0">
              <a:cs typeface="OPPOSans L" panose="00020600040101010101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6956910" y="6383750"/>
            <a:ext cx="3273988" cy="322636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cs typeface="OPPOSans L" panose="00020600040101010101" pitchFamily="18" charset="-122"/>
              </a:rPr>
              <a:t>Heatmap of Popular Departure Locations</a:t>
            </a:r>
            <a:endParaRPr lang="zh-CN" altLang="en-US" sz="1400" dirty="0">
              <a:cs typeface="OPPOSans L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627490" y="2385615"/>
            <a:ext cx="1344768" cy="322636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cs typeface="OPPOSans L" panose="00020600040101010101" pitchFamily="18" charset="-122"/>
              </a:rPr>
              <a:t>January 1, 2024</a:t>
            </a:r>
            <a:endParaRPr lang="zh-CN" altLang="en-US" sz="1400" dirty="0">
              <a:cs typeface="OPPOSans L" panose="00020600040101010101" pitchFamily="18" charset="-122"/>
            </a:endParaRPr>
          </a:p>
        </p:txBody>
      </p:sp>
      <p:pic>
        <p:nvPicPr>
          <p:cNvPr id="12" name="图片 11" descr="upload_post_object_v2_5410827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549" y="2788921"/>
            <a:ext cx="4615042" cy="3415748"/>
          </a:xfrm>
          <a:prstGeom prst="rect">
            <a:avLst/>
          </a:prstGeom>
        </p:spPr>
      </p:pic>
      <p:pic>
        <p:nvPicPr>
          <p:cNvPr id="13" name="图片 12" descr="upload_post_object_v2_26085194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76" y="2788921"/>
            <a:ext cx="4614987" cy="341570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5421</Words>
  <Application>WPS Office WWO_wpscloud_20240523221643-1bcfb6ecf4</Application>
  <PresentationFormat>宽屏</PresentationFormat>
  <Paragraphs>333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58" baseType="lpstr">
      <vt:lpstr>Arial</vt:lpstr>
      <vt:lpstr>宋体</vt:lpstr>
      <vt:lpstr>Wingdings</vt:lpstr>
      <vt:lpstr>OPPOSans B</vt:lpstr>
      <vt:lpstr>汉仪书宋二KW</vt:lpstr>
      <vt:lpstr>阿里巴巴普惠体 B</vt:lpstr>
      <vt:lpstr>阿里巴巴普惠体 2.0 105 Heavy</vt:lpstr>
      <vt:lpstr>OPPOSans L</vt:lpstr>
      <vt:lpstr>字由文艺黑</vt:lpstr>
      <vt:lpstr>汉仪旗黑KW 55S</vt:lpstr>
      <vt:lpstr>阿里巴巴普惠体 2.0 45 Light</vt:lpstr>
      <vt:lpstr>阿里巴巴普惠体 2.0 35 Thin</vt:lpstr>
      <vt:lpstr>OPPOSans R</vt:lpstr>
      <vt:lpstr>Cambria Math</vt:lpstr>
      <vt:lpstr>OPPOSans L</vt:lpstr>
      <vt:lpstr>字魂70号-灵悦黑体</vt:lpstr>
      <vt:lpstr>字魂59号-创粗黑</vt:lpstr>
      <vt:lpstr>字魂105号-简雅黑</vt:lpstr>
      <vt:lpstr>Calibri</vt:lpstr>
      <vt:lpstr>阿里巴巴普惠体 2.0 105 Heavy</vt:lpstr>
      <vt:lpstr>OPPOSans B</vt:lpstr>
      <vt:lpstr>字由文艺黑</vt:lpstr>
      <vt:lpstr>OPPOSans R</vt:lpstr>
      <vt:lpstr>OPPOSans H</vt:lpstr>
      <vt:lpstr>Neris Thin</vt:lpstr>
      <vt:lpstr>微软雅黑 Light</vt:lpstr>
      <vt:lpstr>Kingsoft Confetti</vt:lpstr>
      <vt:lpstr>Kingsoft Math</vt:lpstr>
      <vt:lpstr>MiSans ExtraLight</vt:lpstr>
      <vt:lpstr>微软雅黑</vt:lpstr>
      <vt:lpstr>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卡卡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34071</cp:lastModifiedBy>
  <cp:lastPrinted>2024-06-02T15:41:20Z</cp:lastPrinted>
  <dcterms:created xsi:type="dcterms:W3CDTF">2024-06-02T15:41:20Z</dcterms:created>
  <dcterms:modified xsi:type="dcterms:W3CDTF">2024-06-02T15:41:20Z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